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1"/>
  </p:notesMasterIdLst>
  <p:handoutMasterIdLst>
    <p:handoutMasterId r:id="rId72"/>
  </p:handoutMasterIdLst>
  <p:sldIdLst>
    <p:sldId id="258" r:id="rId5"/>
    <p:sldId id="295" r:id="rId6"/>
    <p:sldId id="364" r:id="rId7"/>
    <p:sldId id="426" r:id="rId8"/>
    <p:sldId id="365" r:id="rId9"/>
    <p:sldId id="366" r:id="rId10"/>
    <p:sldId id="367" r:id="rId11"/>
    <p:sldId id="436" r:id="rId12"/>
    <p:sldId id="368" r:id="rId13"/>
    <p:sldId id="369" r:id="rId14"/>
    <p:sldId id="375" r:id="rId15"/>
    <p:sldId id="370" r:id="rId16"/>
    <p:sldId id="400" r:id="rId17"/>
    <p:sldId id="437" r:id="rId18"/>
    <p:sldId id="379" r:id="rId19"/>
    <p:sldId id="377" r:id="rId20"/>
    <p:sldId id="402" r:id="rId21"/>
    <p:sldId id="403" r:id="rId22"/>
    <p:sldId id="404" r:id="rId23"/>
    <p:sldId id="438" r:id="rId24"/>
    <p:sldId id="378" r:id="rId25"/>
    <p:sldId id="380" r:id="rId26"/>
    <p:sldId id="381" r:id="rId27"/>
    <p:sldId id="383" r:id="rId28"/>
    <p:sldId id="405" r:id="rId29"/>
    <p:sldId id="406" r:id="rId30"/>
    <p:sldId id="407" r:id="rId31"/>
    <p:sldId id="408" r:id="rId32"/>
    <p:sldId id="409" r:id="rId33"/>
    <p:sldId id="410" r:id="rId34"/>
    <p:sldId id="411" r:id="rId35"/>
    <p:sldId id="385" r:id="rId36"/>
    <p:sldId id="394" r:id="rId37"/>
    <p:sldId id="393" r:id="rId38"/>
    <p:sldId id="401" r:id="rId39"/>
    <p:sldId id="412" r:id="rId40"/>
    <p:sldId id="413" r:id="rId41"/>
    <p:sldId id="414" r:id="rId42"/>
    <p:sldId id="415" r:id="rId43"/>
    <p:sldId id="416" r:id="rId44"/>
    <p:sldId id="417" r:id="rId45"/>
    <p:sldId id="435" r:id="rId46"/>
    <p:sldId id="386" r:id="rId47"/>
    <p:sldId id="387" r:id="rId48"/>
    <p:sldId id="388" r:id="rId49"/>
    <p:sldId id="389" r:id="rId50"/>
    <p:sldId id="390" r:id="rId51"/>
    <p:sldId id="391" r:id="rId52"/>
    <p:sldId id="392" r:id="rId53"/>
    <p:sldId id="433" r:id="rId54"/>
    <p:sldId id="434" r:id="rId55"/>
    <p:sldId id="395" r:id="rId56"/>
    <p:sldId id="430" r:id="rId57"/>
    <p:sldId id="439" r:id="rId58"/>
    <p:sldId id="431" r:id="rId59"/>
    <p:sldId id="432" r:id="rId60"/>
    <p:sldId id="396" r:id="rId61"/>
    <p:sldId id="397" r:id="rId62"/>
    <p:sldId id="427" r:id="rId63"/>
    <p:sldId id="440" r:id="rId64"/>
    <p:sldId id="428" r:id="rId65"/>
    <p:sldId id="429" r:id="rId66"/>
    <p:sldId id="398" r:id="rId67"/>
    <p:sldId id="303" r:id="rId68"/>
    <p:sldId id="304" r:id="rId69"/>
    <p:sldId id="28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5FE80-7A2B-96FF-6AC0-24BD2E887750}" name="DANOPOULOS Thodoris" initials="DT" userId="S::tdanopou@netcompany-intrasoft.com::3f958ead-7048-4bc7-91a4-bcee048a7e05" providerId="AD"/>
  <p188:author id="{F43B1FFA-133D-E1F1-977B-6591A2370130}" name="PAOURI Iro" initials="PI" userId="S::ipaouri@intrasoft-intl.com::dcb6b099-b768-40eb-b884-74d192441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OPOULOS Thodoris" initials="DT" lastIdx="19" clrIdx="0">
    <p:extLst>
      <p:ext uri="{19B8F6BF-5375-455C-9EA6-DF929625EA0E}">
        <p15:presenceInfo xmlns:p15="http://schemas.microsoft.com/office/powerpoint/2012/main" userId="S::tdanopou@netcompany-intrasoft.com::3f958ead-7048-4bc7-91a4-bcee048a7e05" providerId="AD"/>
      </p:ext>
    </p:extLst>
  </p:cmAuthor>
  <p:cmAuthor id="2" name="ORALLO GARCIA Maria Teresa (TAXUD-EXT)" initials="MOG" lastIdx="10" clrIdx="1">
    <p:extLst>
      <p:ext uri="{19B8F6BF-5375-455C-9EA6-DF929625EA0E}">
        <p15:presenceInfo xmlns:p15="http://schemas.microsoft.com/office/powerpoint/2012/main" userId="ORALLO GARCIA Maria Teresa (TAXUD-EXT)" providerId="None"/>
      </p:ext>
    </p:extLst>
  </p:cmAuthor>
  <p:cmAuthor id="3" name="Andrej Bosak" initials="AB" lastIdx="2" clrIdx="2">
    <p:extLst>
      <p:ext uri="{19B8F6BF-5375-455C-9EA6-DF929625EA0E}">
        <p15:presenceInfo xmlns:p15="http://schemas.microsoft.com/office/powerpoint/2012/main" userId="S::abosak@carina.hr::f9721cb4-50d1-4a48-931c-13ad7b5b78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35DC1"/>
    <a:srgbClr val="000000"/>
    <a:srgbClr val="E8F3FC"/>
    <a:srgbClr val="004494"/>
    <a:srgbClr val="024EA2"/>
    <a:srgbClr val="0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8322" autoAdjust="0"/>
  </p:normalViewPr>
  <p:slideViewPr>
    <p:cSldViewPr snapToGrid="0">
      <p:cViewPr>
        <p:scale>
          <a:sx n="100" d="100"/>
          <a:sy n="100" d="100"/>
        </p:scale>
        <p:origin x="144" y="-173"/>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24/10/2022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latin typeface="Segoe UI" panose="020B0502040204020203" pitchFamily="34" charset="0"/>
              </a:rPr>
              <a:t>Iskreno, nije mi jasno što bi mi tu imali za nadgledati. Nekako mi je najlogičnije da ako će godpodarstvenik imati neki problem da nam onda pošalje mail i tada bi onda mi mogli nešto pomoći.</a:t>
            </a:r>
            <a:endParaRPr lang="hr-HR"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dirty="0"/>
          </a:p>
        </p:txBody>
      </p:sp>
    </p:spTree>
    <p:extLst>
      <p:ext uri="{BB962C8B-B14F-4D97-AF65-F5344CB8AC3E}">
        <p14:creationId xmlns:p14="http://schemas.microsoft.com/office/powerpoint/2010/main" val="211799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dirty="0"/>
          </a:p>
        </p:txBody>
      </p:sp>
    </p:spTree>
    <p:extLst>
      <p:ext uri="{BB962C8B-B14F-4D97-AF65-F5344CB8AC3E}">
        <p14:creationId xmlns:p14="http://schemas.microsoft.com/office/powerpoint/2010/main" val="127190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dirty="0"/>
          </a:p>
        </p:txBody>
      </p:sp>
    </p:spTree>
    <p:extLst>
      <p:ext uri="{BB962C8B-B14F-4D97-AF65-F5344CB8AC3E}">
        <p14:creationId xmlns:p14="http://schemas.microsoft.com/office/powerpoint/2010/main" val="197666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Ovdje bi mi trebali upisati EORI od CA i onda vidjeti njegove podatke</a:t>
            </a:r>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dirty="0"/>
          </a:p>
        </p:txBody>
      </p:sp>
    </p:spTree>
    <p:extLst>
      <p:ext uri="{BB962C8B-B14F-4D97-AF65-F5344CB8AC3E}">
        <p14:creationId xmlns:p14="http://schemas.microsoft.com/office/powerpoint/2010/main" val="309920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16</a:t>
            </a:fld>
            <a:endParaRPr lang="en-GB" dirty="0"/>
          </a:p>
        </p:txBody>
      </p:sp>
    </p:spTree>
    <p:extLst>
      <p:ext uri="{BB962C8B-B14F-4D97-AF65-F5344CB8AC3E}">
        <p14:creationId xmlns:p14="http://schemas.microsoft.com/office/powerpoint/2010/main" val="392313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dirty="0"/>
          </a:p>
        </p:txBody>
      </p:sp>
    </p:spTree>
    <p:extLst>
      <p:ext uri="{BB962C8B-B14F-4D97-AF65-F5344CB8AC3E}">
        <p14:creationId xmlns:p14="http://schemas.microsoft.com/office/powerpoint/2010/main" val="282764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dirty="0"/>
          </a:p>
        </p:txBody>
      </p:sp>
    </p:spTree>
    <p:extLst>
      <p:ext uri="{BB962C8B-B14F-4D97-AF65-F5344CB8AC3E}">
        <p14:creationId xmlns:p14="http://schemas.microsoft.com/office/powerpoint/2010/main" val="276843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19</a:t>
            </a:fld>
            <a:endParaRPr lang="en-GB" dirty="0"/>
          </a:p>
        </p:txBody>
      </p:sp>
    </p:spTree>
    <p:extLst>
      <p:ext uri="{BB962C8B-B14F-4D97-AF65-F5344CB8AC3E}">
        <p14:creationId xmlns:p14="http://schemas.microsoft.com/office/powerpoint/2010/main" val="423069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20</a:t>
            </a:fld>
            <a:endParaRPr lang="en-GB" dirty="0"/>
          </a:p>
        </p:txBody>
      </p:sp>
    </p:spTree>
    <p:extLst>
      <p:ext uri="{BB962C8B-B14F-4D97-AF65-F5344CB8AC3E}">
        <p14:creationId xmlns:p14="http://schemas.microsoft.com/office/powerpoint/2010/main" val="299685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dirty="0"/>
          </a:p>
        </p:txBody>
      </p:sp>
    </p:spTree>
    <p:extLst>
      <p:ext uri="{BB962C8B-B14F-4D97-AF65-F5344CB8AC3E}">
        <p14:creationId xmlns:p14="http://schemas.microsoft.com/office/powerpoint/2010/main" val="39138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22</a:t>
            </a:fld>
            <a:endParaRPr lang="en-GB" dirty="0"/>
          </a:p>
        </p:txBody>
      </p:sp>
    </p:spTree>
    <p:extLst>
      <p:ext uri="{BB962C8B-B14F-4D97-AF65-F5344CB8AC3E}">
        <p14:creationId xmlns:p14="http://schemas.microsoft.com/office/powerpoint/2010/main" val="144262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Za ovo smo već konstatirali da neće biti HD već ti i ja</a:t>
            </a:r>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dirty="0"/>
          </a:p>
        </p:txBody>
      </p:sp>
    </p:spTree>
    <p:extLst>
      <p:ext uri="{BB962C8B-B14F-4D97-AF65-F5344CB8AC3E}">
        <p14:creationId xmlns:p14="http://schemas.microsoft.com/office/powerpoint/2010/main" val="691976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dirty="0"/>
          </a:p>
        </p:txBody>
      </p:sp>
    </p:spTree>
    <p:extLst>
      <p:ext uri="{BB962C8B-B14F-4D97-AF65-F5344CB8AC3E}">
        <p14:creationId xmlns:p14="http://schemas.microsoft.com/office/powerpoint/2010/main" val="3102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24</a:t>
            </a:fld>
            <a:endParaRPr lang="en-GB" dirty="0"/>
          </a:p>
        </p:txBody>
      </p:sp>
    </p:spTree>
    <p:extLst>
      <p:ext uri="{BB962C8B-B14F-4D97-AF65-F5344CB8AC3E}">
        <p14:creationId xmlns:p14="http://schemas.microsoft.com/office/powerpoint/2010/main" val="2254824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25</a:t>
            </a:fld>
            <a:endParaRPr lang="en-GB" dirty="0"/>
          </a:p>
        </p:txBody>
      </p:sp>
    </p:spTree>
    <p:extLst>
      <p:ext uri="{BB962C8B-B14F-4D97-AF65-F5344CB8AC3E}">
        <p14:creationId xmlns:p14="http://schemas.microsoft.com/office/powerpoint/2010/main" val="291712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26</a:t>
            </a:fld>
            <a:endParaRPr lang="en-GB" dirty="0"/>
          </a:p>
        </p:txBody>
      </p:sp>
    </p:spTree>
    <p:extLst>
      <p:ext uri="{BB962C8B-B14F-4D97-AF65-F5344CB8AC3E}">
        <p14:creationId xmlns:p14="http://schemas.microsoft.com/office/powerpoint/2010/main" val="189020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27</a:t>
            </a:fld>
            <a:endParaRPr lang="en-GB" dirty="0"/>
          </a:p>
        </p:txBody>
      </p:sp>
    </p:spTree>
    <p:extLst>
      <p:ext uri="{BB962C8B-B14F-4D97-AF65-F5344CB8AC3E}">
        <p14:creationId xmlns:p14="http://schemas.microsoft.com/office/powerpoint/2010/main" val="1898091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28</a:t>
            </a:fld>
            <a:endParaRPr lang="en-GB" dirty="0"/>
          </a:p>
        </p:txBody>
      </p:sp>
    </p:spTree>
    <p:extLst>
      <p:ext uri="{BB962C8B-B14F-4D97-AF65-F5344CB8AC3E}">
        <p14:creationId xmlns:p14="http://schemas.microsoft.com/office/powerpoint/2010/main" val="3963940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29</a:t>
            </a:fld>
            <a:endParaRPr lang="en-GB" dirty="0"/>
          </a:p>
        </p:txBody>
      </p:sp>
    </p:spTree>
    <p:extLst>
      <p:ext uri="{BB962C8B-B14F-4D97-AF65-F5344CB8AC3E}">
        <p14:creationId xmlns:p14="http://schemas.microsoft.com/office/powerpoint/2010/main" val="68019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30</a:t>
            </a:fld>
            <a:endParaRPr lang="en-GB" dirty="0"/>
          </a:p>
        </p:txBody>
      </p:sp>
    </p:spTree>
    <p:extLst>
      <p:ext uri="{BB962C8B-B14F-4D97-AF65-F5344CB8AC3E}">
        <p14:creationId xmlns:p14="http://schemas.microsoft.com/office/powerpoint/2010/main" val="3264910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31</a:t>
            </a:fld>
            <a:endParaRPr lang="en-GB" dirty="0"/>
          </a:p>
        </p:txBody>
      </p:sp>
    </p:spTree>
    <p:extLst>
      <p:ext uri="{BB962C8B-B14F-4D97-AF65-F5344CB8AC3E}">
        <p14:creationId xmlns:p14="http://schemas.microsoft.com/office/powerpoint/2010/main" val="378307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32</a:t>
            </a:fld>
            <a:endParaRPr lang="en-GB" dirty="0"/>
          </a:p>
        </p:txBody>
      </p:sp>
    </p:spTree>
    <p:extLst>
      <p:ext uri="{BB962C8B-B14F-4D97-AF65-F5344CB8AC3E}">
        <p14:creationId xmlns:p14="http://schemas.microsoft.com/office/powerpoint/2010/main" val="288921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Točku 1 - smo napravili</a:t>
            </a:r>
          </a:p>
          <a:p>
            <a:r>
              <a:rPr lang="hr-HR" dirty="0"/>
              <a:t>Točku 2 - smo napravili</a:t>
            </a:r>
          </a:p>
          <a:p>
            <a:r>
              <a:rPr lang="hr-HR" dirty="0"/>
              <a:t>Točku 3 - ćemo napraviti</a:t>
            </a:r>
          </a:p>
          <a:p>
            <a:r>
              <a:rPr lang="hr-HR" dirty="0"/>
              <a:t>Točka 4 – ne znam na kakav trening misle</a:t>
            </a:r>
          </a:p>
          <a:p>
            <a:r>
              <a:rPr lang="hr-HR" dirty="0"/>
              <a:t>Točka 5 – CA je već registrirana kod nas, još samo da se riješi točka 3</a:t>
            </a:r>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3288349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33</a:t>
            </a:fld>
            <a:endParaRPr lang="en-GB" dirty="0"/>
          </a:p>
        </p:txBody>
      </p:sp>
    </p:spTree>
    <p:extLst>
      <p:ext uri="{BB962C8B-B14F-4D97-AF65-F5344CB8AC3E}">
        <p14:creationId xmlns:p14="http://schemas.microsoft.com/office/powerpoint/2010/main" val="1571698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35</a:t>
            </a:fld>
            <a:endParaRPr lang="en-GB" dirty="0"/>
          </a:p>
        </p:txBody>
      </p:sp>
    </p:spTree>
    <p:extLst>
      <p:ext uri="{BB962C8B-B14F-4D97-AF65-F5344CB8AC3E}">
        <p14:creationId xmlns:p14="http://schemas.microsoft.com/office/powerpoint/2010/main" val="2475739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36</a:t>
            </a:fld>
            <a:endParaRPr lang="en-GB" dirty="0"/>
          </a:p>
        </p:txBody>
      </p:sp>
    </p:spTree>
    <p:extLst>
      <p:ext uri="{BB962C8B-B14F-4D97-AF65-F5344CB8AC3E}">
        <p14:creationId xmlns:p14="http://schemas.microsoft.com/office/powerpoint/2010/main" val="2093164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dirty="0"/>
          </a:p>
        </p:txBody>
      </p:sp>
    </p:spTree>
    <p:extLst>
      <p:ext uri="{BB962C8B-B14F-4D97-AF65-F5344CB8AC3E}">
        <p14:creationId xmlns:p14="http://schemas.microsoft.com/office/powerpoint/2010/main" val="4251456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dirty="0"/>
          </a:p>
        </p:txBody>
      </p:sp>
    </p:spTree>
    <p:extLst>
      <p:ext uri="{BB962C8B-B14F-4D97-AF65-F5344CB8AC3E}">
        <p14:creationId xmlns:p14="http://schemas.microsoft.com/office/powerpoint/2010/main" val="131527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39</a:t>
            </a:fld>
            <a:endParaRPr lang="en-GB" dirty="0"/>
          </a:p>
        </p:txBody>
      </p:sp>
    </p:spTree>
    <p:extLst>
      <p:ext uri="{BB962C8B-B14F-4D97-AF65-F5344CB8AC3E}">
        <p14:creationId xmlns:p14="http://schemas.microsoft.com/office/powerpoint/2010/main" val="375286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dirty="0"/>
          </a:p>
        </p:txBody>
      </p:sp>
    </p:spTree>
    <p:extLst>
      <p:ext uri="{BB962C8B-B14F-4D97-AF65-F5344CB8AC3E}">
        <p14:creationId xmlns:p14="http://schemas.microsoft.com/office/powerpoint/2010/main" val="635447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dirty="0"/>
          </a:p>
        </p:txBody>
      </p:sp>
    </p:spTree>
    <p:extLst>
      <p:ext uri="{BB962C8B-B14F-4D97-AF65-F5344CB8AC3E}">
        <p14:creationId xmlns:p14="http://schemas.microsoft.com/office/powerpoint/2010/main" val="1345658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dirty="0"/>
          </a:p>
        </p:txBody>
      </p:sp>
    </p:spTree>
    <p:extLst>
      <p:ext uri="{BB962C8B-B14F-4D97-AF65-F5344CB8AC3E}">
        <p14:creationId xmlns:p14="http://schemas.microsoft.com/office/powerpoint/2010/main" val="1336801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43</a:t>
            </a:fld>
            <a:endParaRPr lang="en-GB" dirty="0"/>
          </a:p>
        </p:txBody>
      </p:sp>
    </p:spTree>
    <p:extLst>
      <p:ext uri="{BB962C8B-B14F-4D97-AF65-F5344CB8AC3E}">
        <p14:creationId xmlns:p14="http://schemas.microsoft.com/office/powerpoint/2010/main" val="159643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Točka 1 – koliko ja razumijem to je u domeni CA</a:t>
            </a:r>
          </a:p>
          <a:p>
            <a:r>
              <a:rPr lang="hr-HR" dirty="0"/>
              <a:t>Točka 2 – ovo će biti provedeno kada se u G2B registriraju za ICS 2</a:t>
            </a:r>
          </a:p>
          <a:p>
            <a:r>
              <a:rPr lang="hr-HR" dirty="0"/>
              <a:t>Točka 3 – ne razumijem na što misle </a:t>
            </a:r>
          </a:p>
          <a:p>
            <a:r>
              <a:rPr lang="hr-HR" dirty="0"/>
              <a:t>Točka 4 – ovo bi, ako sam dobro razumio, napravili Ti i ja</a:t>
            </a:r>
          </a:p>
          <a:p>
            <a:r>
              <a:rPr lang="hr-HR" dirty="0"/>
              <a:t>Točka 5 – ovo je nadovezano na točku 4</a:t>
            </a:r>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dirty="0"/>
          </a:p>
        </p:txBody>
      </p:sp>
    </p:spTree>
    <p:extLst>
      <p:ext uri="{BB962C8B-B14F-4D97-AF65-F5344CB8AC3E}">
        <p14:creationId xmlns:p14="http://schemas.microsoft.com/office/powerpoint/2010/main" val="4032481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44</a:t>
            </a:fld>
            <a:endParaRPr lang="en-GB" dirty="0"/>
          </a:p>
        </p:txBody>
      </p:sp>
    </p:spTree>
    <p:extLst>
      <p:ext uri="{BB962C8B-B14F-4D97-AF65-F5344CB8AC3E}">
        <p14:creationId xmlns:p14="http://schemas.microsoft.com/office/powerpoint/2010/main" val="192628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45</a:t>
            </a:fld>
            <a:endParaRPr lang="en-GB" dirty="0"/>
          </a:p>
        </p:txBody>
      </p:sp>
    </p:spTree>
    <p:extLst>
      <p:ext uri="{BB962C8B-B14F-4D97-AF65-F5344CB8AC3E}">
        <p14:creationId xmlns:p14="http://schemas.microsoft.com/office/powerpoint/2010/main" val="1523062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46</a:t>
            </a:fld>
            <a:endParaRPr lang="en-GB" dirty="0"/>
          </a:p>
        </p:txBody>
      </p:sp>
    </p:spTree>
    <p:extLst>
      <p:ext uri="{BB962C8B-B14F-4D97-AF65-F5344CB8AC3E}">
        <p14:creationId xmlns:p14="http://schemas.microsoft.com/office/powerpoint/2010/main" val="967048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47</a:t>
            </a:fld>
            <a:endParaRPr lang="en-GB" dirty="0"/>
          </a:p>
        </p:txBody>
      </p:sp>
    </p:spTree>
    <p:extLst>
      <p:ext uri="{BB962C8B-B14F-4D97-AF65-F5344CB8AC3E}">
        <p14:creationId xmlns:p14="http://schemas.microsoft.com/office/powerpoint/2010/main" val="1200333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48</a:t>
            </a:fld>
            <a:endParaRPr lang="en-GB" dirty="0"/>
          </a:p>
        </p:txBody>
      </p:sp>
    </p:spTree>
    <p:extLst>
      <p:ext uri="{BB962C8B-B14F-4D97-AF65-F5344CB8AC3E}">
        <p14:creationId xmlns:p14="http://schemas.microsoft.com/office/powerpoint/2010/main" val="1462020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49</a:t>
            </a:fld>
            <a:endParaRPr lang="en-GB" dirty="0"/>
          </a:p>
        </p:txBody>
      </p:sp>
    </p:spTree>
    <p:extLst>
      <p:ext uri="{BB962C8B-B14F-4D97-AF65-F5344CB8AC3E}">
        <p14:creationId xmlns:p14="http://schemas.microsoft.com/office/powerpoint/2010/main" val="3497007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50</a:t>
            </a:fld>
            <a:endParaRPr lang="en-GB" dirty="0"/>
          </a:p>
        </p:txBody>
      </p:sp>
    </p:spTree>
    <p:extLst>
      <p:ext uri="{BB962C8B-B14F-4D97-AF65-F5344CB8AC3E}">
        <p14:creationId xmlns:p14="http://schemas.microsoft.com/office/powerpoint/2010/main" val="4051723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51</a:t>
            </a:fld>
            <a:endParaRPr lang="en-GB" dirty="0"/>
          </a:p>
        </p:txBody>
      </p:sp>
    </p:spTree>
    <p:extLst>
      <p:ext uri="{BB962C8B-B14F-4D97-AF65-F5344CB8AC3E}">
        <p14:creationId xmlns:p14="http://schemas.microsoft.com/office/powerpoint/2010/main" val="49839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52</a:t>
            </a:fld>
            <a:endParaRPr lang="en-GB" dirty="0"/>
          </a:p>
        </p:txBody>
      </p:sp>
    </p:spTree>
    <p:extLst>
      <p:ext uri="{BB962C8B-B14F-4D97-AF65-F5344CB8AC3E}">
        <p14:creationId xmlns:p14="http://schemas.microsoft.com/office/powerpoint/2010/main" val="1764793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53</a:t>
            </a:fld>
            <a:endParaRPr lang="en-GB" dirty="0"/>
          </a:p>
        </p:txBody>
      </p:sp>
    </p:spTree>
    <p:extLst>
      <p:ext uri="{BB962C8B-B14F-4D97-AF65-F5344CB8AC3E}">
        <p14:creationId xmlns:p14="http://schemas.microsoft.com/office/powerpoint/2010/main" val="185269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Ovaj link nije u funkciji, ali koliko se ja sjećam, ovdje misle na https://u2s.conf.ccn2.taxud/ics2-mon/screen/home  </a:t>
            </a:r>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dirty="0"/>
          </a:p>
        </p:txBody>
      </p:sp>
    </p:spTree>
    <p:extLst>
      <p:ext uri="{BB962C8B-B14F-4D97-AF65-F5344CB8AC3E}">
        <p14:creationId xmlns:p14="http://schemas.microsoft.com/office/powerpoint/2010/main" val="3598802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54</a:t>
            </a:fld>
            <a:endParaRPr lang="en-GB" dirty="0"/>
          </a:p>
        </p:txBody>
      </p:sp>
    </p:spTree>
    <p:extLst>
      <p:ext uri="{BB962C8B-B14F-4D97-AF65-F5344CB8AC3E}">
        <p14:creationId xmlns:p14="http://schemas.microsoft.com/office/powerpoint/2010/main" val="3324595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55</a:t>
            </a:fld>
            <a:endParaRPr lang="en-GB" dirty="0"/>
          </a:p>
        </p:txBody>
      </p:sp>
    </p:spTree>
    <p:extLst>
      <p:ext uri="{BB962C8B-B14F-4D97-AF65-F5344CB8AC3E}">
        <p14:creationId xmlns:p14="http://schemas.microsoft.com/office/powerpoint/2010/main" val="3518977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56</a:t>
            </a:fld>
            <a:endParaRPr lang="en-GB" dirty="0"/>
          </a:p>
        </p:txBody>
      </p:sp>
    </p:spTree>
    <p:extLst>
      <p:ext uri="{BB962C8B-B14F-4D97-AF65-F5344CB8AC3E}">
        <p14:creationId xmlns:p14="http://schemas.microsoft.com/office/powerpoint/2010/main" val="3068517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57</a:t>
            </a:fld>
            <a:endParaRPr lang="en-GB" dirty="0"/>
          </a:p>
        </p:txBody>
      </p:sp>
    </p:spTree>
    <p:extLst>
      <p:ext uri="{BB962C8B-B14F-4D97-AF65-F5344CB8AC3E}">
        <p14:creationId xmlns:p14="http://schemas.microsoft.com/office/powerpoint/2010/main" val="1365393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58</a:t>
            </a:fld>
            <a:endParaRPr lang="en-GB" dirty="0"/>
          </a:p>
        </p:txBody>
      </p:sp>
    </p:spTree>
    <p:extLst>
      <p:ext uri="{BB962C8B-B14F-4D97-AF65-F5344CB8AC3E}">
        <p14:creationId xmlns:p14="http://schemas.microsoft.com/office/powerpoint/2010/main" val="3969364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59</a:t>
            </a:fld>
            <a:endParaRPr lang="en-GB" dirty="0"/>
          </a:p>
        </p:txBody>
      </p:sp>
    </p:spTree>
    <p:extLst>
      <p:ext uri="{BB962C8B-B14F-4D97-AF65-F5344CB8AC3E}">
        <p14:creationId xmlns:p14="http://schemas.microsoft.com/office/powerpoint/2010/main" val="1772296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60</a:t>
            </a:fld>
            <a:endParaRPr lang="en-GB" dirty="0"/>
          </a:p>
        </p:txBody>
      </p:sp>
    </p:spTree>
    <p:extLst>
      <p:ext uri="{BB962C8B-B14F-4D97-AF65-F5344CB8AC3E}">
        <p14:creationId xmlns:p14="http://schemas.microsoft.com/office/powerpoint/2010/main" val="4248580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61</a:t>
            </a:fld>
            <a:endParaRPr lang="en-GB" dirty="0"/>
          </a:p>
        </p:txBody>
      </p:sp>
    </p:spTree>
    <p:extLst>
      <p:ext uri="{BB962C8B-B14F-4D97-AF65-F5344CB8AC3E}">
        <p14:creationId xmlns:p14="http://schemas.microsoft.com/office/powerpoint/2010/main" val="644999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62</a:t>
            </a:fld>
            <a:endParaRPr lang="en-GB" dirty="0"/>
          </a:p>
        </p:txBody>
      </p:sp>
    </p:spTree>
    <p:extLst>
      <p:ext uri="{BB962C8B-B14F-4D97-AF65-F5344CB8AC3E}">
        <p14:creationId xmlns:p14="http://schemas.microsoft.com/office/powerpoint/2010/main" val="29869132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63</a:t>
            </a:fld>
            <a:endParaRPr lang="en-GB" dirty="0"/>
          </a:p>
        </p:txBody>
      </p:sp>
    </p:spTree>
    <p:extLst>
      <p:ext uri="{BB962C8B-B14F-4D97-AF65-F5344CB8AC3E}">
        <p14:creationId xmlns:p14="http://schemas.microsoft.com/office/powerpoint/2010/main" val="356200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Ovo je po meni sve odrađeno </a:t>
            </a:r>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dirty="0"/>
          </a:p>
        </p:txBody>
      </p:sp>
    </p:spTree>
    <p:extLst>
      <p:ext uri="{BB962C8B-B14F-4D97-AF65-F5344CB8AC3E}">
        <p14:creationId xmlns:p14="http://schemas.microsoft.com/office/powerpoint/2010/main" val="2525496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66</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Iskreno i dalje mi nije jasno što mi trebamo ako oni sve testiraju sami sa STI.</a:t>
            </a:r>
          </a:p>
          <a:p>
            <a:r>
              <a:rPr lang="hr-HR" dirty="0"/>
              <a:t>Tu bi im STI trebao odgovarati. </a:t>
            </a:r>
          </a:p>
          <a:p>
            <a:r>
              <a:rPr lang="hr-HR" dirty="0"/>
              <a:t>Osim ako ne misle da kada EO ima problem da onda kontaktira nas i tada mi pogledamo i vidimo u čemu je problem </a:t>
            </a:r>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dirty="0"/>
          </a:p>
        </p:txBody>
      </p:sp>
    </p:spTree>
    <p:extLst>
      <p:ext uri="{BB962C8B-B14F-4D97-AF65-F5344CB8AC3E}">
        <p14:creationId xmlns:p14="http://schemas.microsoft.com/office/powerpoint/2010/main" val="112858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dirty="0"/>
          </a:p>
        </p:txBody>
      </p:sp>
    </p:spTree>
    <p:extLst>
      <p:ext uri="{BB962C8B-B14F-4D97-AF65-F5344CB8AC3E}">
        <p14:creationId xmlns:p14="http://schemas.microsoft.com/office/powerpoint/2010/main" val="387892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dirty="0"/>
          </a:p>
        </p:txBody>
      </p:sp>
    </p:spTree>
    <p:extLst>
      <p:ext uri="{BB962C8B-B14F-4D97-AF65-F5344CB8AC3E}">
        <p14:creationId xmlns:p14="http://schemas.microsoft.com/office/powerpoint/2010/main" val="1505912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Word_Document.docx"/></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circabc.europa.eu/ui/welcome" TargetMode="External"/><Relationship Id="rId2" Type="http://schemas.openxmlformats.org/officeDocument/2006/relationships/hyperlink" Target="https://webgate.ec.europa.eu/pics/filedepot/20607" TargetMode="External"/><Relationship Id="rId1" Type="http://schemas.openxmlformats.org/officeDocument/2006/relationships/slideLayout" Target="../slideLayouts/slideLayout9.xml"/><Relationship Id="rId4" Type="http://schemas.openxmlformats.org/officeDocument/2006/relationships/hyperlink" Target="https://customs-taxation.learning.europa.eu/"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s://u2s.conf.ccn2.taxud/"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MON&amp;BS usage for EO Conformance</a:t>
            </a:r>
            <a:b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support (NA-MON)</a:t>
            </a:r>
          </a:p>
        </p:txBody>
      </p:sp>
      <p:sp>
        <p:nvSpPr>
          <p:cNvPr id="7" name="Subtitle 6"/>
          <p:cNvSpPr>
            <a:spLocks noGrp="1"/>
          </p:cNvSpPr>
          <p:nvPr>
            <p:ph type="subTitle" idx="1"/>
          </p:nvPr>
        </p:nvSpPr>
        <p:spPr>
          <a:xfrm>
            <a:off x="1071350" y="4418049"/>
            <a:ext cx="10065224" cy="897754"/>
          </a:xfrm>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ICS2 Release 2 CT Campaign (July 2022 – February 2023)</a:t>
            </a:r>
          </a:p>
          <a:p>
            <a:endParaRPr lang="en-GB" dirty="0"/>
          </a:p>
          <a:p>
            <a:endParaRPr lang="en-GB" dirty="0"/>
          </a:p>
        </p:txBody>
      </p:sp>
      <p:sp>
        <p:nvSpPr>
          <p:cNvPr id="8" name="Text Placeholder 7"/>
          <p:cNvSpPr>
            <a:spLocks noGrp="1"/>
          </p:cNvSpPr>
          <p:nvPr>
            <p:ph type="body" sz="quarter" idx="13"/>
          </p:nvPr>
        </p:nvSpPr>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2022</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507849"/>
          </a:xfrm>
        </p:spPr>
        <p:txBody>
          <a:bodyPr/>
          <a:lstStyle/>
          <a:p>
            <a:pPr marL="0" indent="0">
              <a:spcAft>
                <a:spcPts val="1000"/>
              </a:spcAft>
              <a:buNone/>
            </a:pPr>
            <a:r>
              <a:rPr lang="en-US" sz="2200" b="1" dirty="0">
                <a:latin typeface="Times New Roman" panose="02020603050405020304" pitchFamily="18" charset="0"/>
                <a:cs typeface="Times New Roman" panose="02020603050405020304" pitchFamily="18" charset="0"/>
              </a:rPr>
              <a:t>Manage Trader Preferences Use Cases</a:t>
            </a:r>
          </a:p>
          <a:p>
            <a:pPr marL="0" indent="0">
              <a:spcAft>
                <a:spcPts val="1000"/>
              </a:spcAft>
              <a:buNone/>
            </a:pPr>
            <a:r>
              <a:rPr lang="en-US" sz="2000" dirty="0">
                <a:latin typeface="Times New Roman" panose="02020603050405020304" pitchFamily="18" charset="0"/>
                <a:cs typeface="Times New Roman" panose="02020603050405020304" pitchFamily="18" charset="0"/>
              </a:rPr>
              <a:t>This section defines all the </a:t>
            </a:r>
            <a:r>
              <a:rPr lang="en-US" sz="2000" b="1" dirty="0">
                <a:latin typeface="Times New Roman" panose="02020603050405020304" pitchFamily="18" charset="0"/>
                <a:cs typeface="Times New Roman" panose="02020603050405020304" pitchFamily="18" charset="0"/>
              </a:rPr>
              <a:t>basic flow use cases </a:t>
            </a:r>
            <a:r>
              <a:rPr lang="en-US" sz="2000" dirty="0">
                <a:latin typeface="Times New Roman" panose="02020603050405020304" pitchFamily="18" charset="0"/>
                <a:cs typeface="Times New Roman" panose="02020603050405020304" pitchFamily="18" charset="0"/>
              </a:rPr>
              <a:t>provided for the </a:t>
            </a:r>
            <a:r>
              <a:rPr lang="en-US" sz="2000" b="1" dirty="0">
                <a:latin typeface="Times New Roman" panose="02020603050405020304" pitchFamily="18" charset="0"/>
                <a:cs typeface="Times New Roman" panose="02020603050405020304" pitchFamily="18" charset="0"/>
              </a:rPr>
              <a:t>Management of the Trader Preference</a:t>
            </a:r>
            <a:r>
              <a:rPr lang="en-US" sz="2000" dirty="0">
                <a:latin typeface="Times New Roman" panose="02020603050405020304" pitchFamily="18" charset="0"/>
                <a:cs typeface="Times New Roman" panose="02020603050405020304" pitchFamily="18" charset="0"/>
              </a:rPr>
              <a:t>, carried out by the Member State Service Support – Monitoring Operator actor.</a:t>
            </a:r>
          </a:p>
          <a:p>
            <a:pPr marL="457200" lvl="1" indent="0">
              <a:spcAft>
                <a:spcPts val="1000"/>
              </a:spcAft>
              <a:buNone/>
            </a:pPr>
            <a:r>
              <a:rPr lang="en-US" dirty="0">
                <a:latin typeface="Times New Roman" panose="02020603050405020304" pitchFamily="18" charset="0"/>
                <a:cs typeface="Times New Roman" panose="02020603050405020304" pitchFamily="18" charset="0"/>
              </a:rPr>
              <a:t>The aims of these use cases is to provide a better assistance to the trader.</a:t>
            </a:r>
          </a:p>
          <a:p>
            <a:pPr marL="457200" lvl="1" indent="0">
              <a:spcAft>
                <a:spcPts val="1000"/>
              </a:spcAft>
              <a:buNone/>
            </a:pPr>
            <a:r>
              <a:rPr lang="en-US" dirty="0">
                <a:latin typeface="Times New Roman" panose="02020603050405020304" pitchFamily="18" charset="0"/>
                <a:cs typeface="Times New Roman" panose="02020603050405020304" pitchFamily="18" charset="0"/>
              </a:rPr>
              <a:t>In practice, the user can:</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Consult the Trader Preferences;</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Modify a Trader Preference;</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Insert a new Trader with his/her respective preferences;</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Manage a Trader preference.</a:t>
            </a:r>
          </a:p>
          <a:p>
            <a:pPr marL="457200" lvl="1" indent="0">
              <a:spcAft>
                <a:spcPts val="1000"/>
              </a:spcAft>
              <a:buNone/>
            </a:pPr>
            <a:endParaRPr lang="en-US"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4858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Use Cases</a:t>
            </a:r>
          </a:p>
          <a:p>
            <a:pPr marL="0" indent="0">
              <a:buNone/>
            </a:pPr>
            <a:endParaRPr lang="en-US" dirty="0"/>
          </a:p>
        </p:txBody>
      </p:sp>
      <p:pic>
        <p:nvPicPr>
          <p:cNvPr id="13" name="Picture 12">
            <a:extLst>
              <a:ext uri="{FF2B5EF4-FFF2-40B4-BE49-F238E27FC236}">
                <a16:creationId xmlns:a16="http://schemas.microsoft.com/office/drawing/2014/main" id="{E2BA5BDD-C278-40FF-95FC-167AA291CBF4}"/>
              </a:ext>
            </a:extLst>
          </p:cNvPr>
          <p:cNvPicPr>
            <a:picLocks noChangeAspect="1"/>
          </p:cNvPicPr>
          <p:nvPr/>
        </p:nvPicPr>
        <p:blipFill>
          <a:blip r:embed="rId3"/>
          <a:stretch>
            <a:fillRect/>
          </a:stretch>
        </p:blipFill>
        <p:spPr>
          <a:xfrm>
            <a:off x="2639699" y="1795962"/>
            <a:ext cx="6151875" cy="4517886"/>
          </a:xfrm>
          <a:prstGeom prst="rect">
            <a:avLst/>
          </a:prstGeom>
        </p:spPr>
      </p:pic>
    </p:spTree>
    <p:extLst>
      <p:ext uri="{BB962C8B-B14F-4D97-AF65-F5344CB8AC3E}">
        <p14:creationId xmlns:p14="http://schemas.microsoft.com/office/powerpoint/2010/main" val="322110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507849"/>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Use Cases</a:t>
            </a:r>
          </a:p>
          <a:p>
            <a:pPr marL="0" indent="0">
              <a:buNone/>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Member State Service Support – Monitoring Operator </a:t>
            </a:r>
            <a:r>
              <a:rPr lang="en-US" sz="2000" dirty="0">
                <a:latin typeface="Times New Roman" panose="02020603050405020304" pitchFamily="18" charset="0"/>
                <a:cs typeface="Times New Roman" panose="02020603050405020304" pitchFamily="18" charset="0"/>
              </a:rPr>
              <a:t>user can:</a:t>
            </a: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Oval 5">
            <a:extLst>
              <a:ext uri="{FF2B5EF4-FFF2-40B4-BE49-F238E27FC236}">
                <a16:creationId xmlns:a16="http://schemas.microsoft.com/office/drawing/2014/main" id="{C81AA4BC-9FAB-4A90-BA71-E224A0735CB8}"/>
              </a:ext>
            </a:extLst>
          </p:cNvPr>
          <p:cNvSpPr/>
          <p:nvPr/>
        </p:nvSpPr>
        <p:spPr>
          <a:xfrm>
            <a:off x="1778558" y="2352209"/>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Query Trader preferences </a:t>
            </a:r>
          </a:p>
          <a:p>
            <a:pPr algn="ctr"/>
            <a:endParaRPr lang="en-US" dirty="0"/>
          </a:p>
        </p:txBody>
      </p:sp>
      <p:sp>
        <p:nvSpPr>
          <p:cNvPr id="8" name="Oval 7">
            <a:extLst>
              <a:ext uri="{FF2B5EF4-FFF2-40B4-BE49-F238E27FC236}">
                <a16:creationId xmlns:a16="http://schemas.microsoft.com/office/drawing/2014/main" id="{9D3E8239-B0CD-42A3-811C-A633A6D11A5E}"/>
              </a:ext>
            </a:extLst>
          </p:cNvPr>
          <p:cNvSpPr/>
          <p:nvPr/>
        </p:nvSpPr>
        <p:spPr>
          <a:xfrm>
            <a:off x="6615166" y="2352209"/>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Insert Trader preferences</a:t>
            </a:r>
          </a:p>
          <a:p>
            <a:pPr algn="ctr"/>
            <a:endParaRPr lang="en-US" dirty="0"/>
          </a:p>
        </p:txBody>
      </p:sp>
      <p:sp>
        <p:nvSpPr>
          <p:cNvPr id="9" name="Oval 8">
            <a:extLst>
              <a:ext uri="{FF2B5EF4-FFF2-40B4-BE49-F238E27FC236}">
                <a16:creationId xmlns:a16="http://schemas.microsoft.com/office/drawing/2014/main" id="{A6958D9A-3492-4B00-84DF-0E734F020188}"/>
              </a:ext>
            </a:extLst>
          </p:cNvPr>
          <p:cNvSpPr/>
          <p:nvPr/>
        </p:nvSpPr>
        <p:spPr>
          <a:xfrm>
            <a:off x="1778558" y="4406836"/>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Manage Trader preferences</a:t>
            </a:r>
          </a:p>
          <a:p>
            <a:pPr algn="ctr"/>
            <a:endParaRPr lang="en-US" dirty="0"/>
          </a:p>
        </p:txBody>
      </p:sp>
      <p:sp>
        <p:nvSpPr>
          <p:cNvPr id="10" name="Oval 9">
            <a:extLst>
              <a:ext uri="{FF2B5EF4-FFF2-40B4-BE49-F238E27FC236}">
                <a16:creationId xmlns:a16="http://schemas.microsoft.com/office/drawing/2014/main" id="{DD7272FE-B47F-4326-ACF5-6C6EBA93517A}"/>
              </a:ext>
            </a:extLst>
          </p:cNvPr>
          <p:cNvSpPr/>
          <p:nvPr/>
        </p:nvSpPr>
        <p:spPr>
          <a:xfrm>
            <a:off x="6615166" y="4410631"/>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Display Trader preferences</a:t>
            </a:r>
          </a:p>
          <a:p>
            <a:pPr algn="ctr"/>
            <a:endParaRPr lang="en-US" dirty="0"/>
          </a:p>
        </p:txBody>
      </p:sp>
      <p:sp>
        <p:nvSpPr>
          <p:cNvPr id="3" name="Arrow: Right 2">
            <a:extLst>
              <a:ext uri="{FF2B5EF4-FFF2-40B4-BE49-F238E27FC236}">
                <a16:creationId xmlns:a16="http://schemas.microsoft.com/office/drawing/2014/main" id="{787BD77D-A797-40D5-AF36-679B8EC1567C}"/>
              </a:ext>
            </a:extLst>
          </p:cNvPr>
          <p:cNvSpPr/>
          <p:nvPr/>
        </p:nvSpPr>
        <p:spPr>
          <a:xfrm>
            <a:off x="5452503" y="2763036"/>
            <a:ext cx="978408" cy="484632"/>
          </a:xfrm>
          <a:prstGeom prst="rightArrow">
            <a:avLst/>
          </a:prstGeom>
          <a:solidFill>
            <a:srgbClr val="035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1836B2B-1446-4D68-8D63-D94B201AA730}"/>
              </a:ext>
            </a:extLst>
          </p:cNvPr>
          <p:cNvSpPr/>
          <p:nvPr/>
        </p:nvSpPr>
        <p:spPr>
          <a:xfrm>
            <a:off x="8081070" y="3748035"/>
            <a:ext cx="484632" cy="597722"/>
          </a:xfrm>
          <a:prstGeom prst="downArrow">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5B543B15-3F55-45B4-8D1C-68C2E2DCDAD4}"/>
              </a:ext>
            </a:extLst>
          </p:cNvPr>
          <p:cNvSpPr/>
          <p:nvPr/>
        </p:nvSpPr>
        <p:spPr>
          <a:xfrm>
            <a:off x="3244462" y="3733804"/>
            <a:ext cx="484632" cy="597722"/>
          </a:xfrm>
          <a:prstGeom prst="upArrow">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F27FE363-EF36-4DC2-8B05-C6E2C7FA40BB}"/>
              </a:ext>
            </a:extLst>
          </p:cNvPr>
          <p:cNvSpPr/>
          <p:nvPr/>
        </p:nvSpPr>
        <p:spPr>
          <a:xfrm>
            <a:off x="5415878" y="4817663"/>
            <a:ext cx="978408" cy="484632"/>
          </a:xfrm>
          <a:prstGeom prst="leftArrow">
            <a:avLst/>
          </a:prstGeom>
          <a:solidFill>
            <a:srgbClr val="035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36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Query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510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This use case provides to the user the ability to query for existing trader preferences</a:t>
            </a:r>
          </a:p>
          <a:p>
            <a:pPr>
              <a:lnSpc>
                <a:spcPct val="150000"/>
              </a:lnSpc>
              <a:spcAft>
                <a:spcPts val="6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enters the EORI number of the searched EO and select to proceed with this query;</a:t>
            </a:r>
          </a:p>
          <a:p>
            <a:pPr>
              <a:spcAft>
                <a:spcPts val="6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displays the trader preference matching the EORI from the query criteria and with a validity period valid at the time of the query.</a:t>
            </a:r>
          </a:p>
          <a:p>
            <a:pPr marL="0" indent="0">
              <a:lnSpc>
                <a:spcPct val="150000"/>
              </a:lnSpc>
              <a:spcAft>
                <a:spcPts val="0"/>
              </a:spcAft>
              <a:buNone/>
            </a:pPr>
            <a:r>
              <a:rPr lang="en-GB" sz="2000" b="1" dirty="0">
                <a:latin typeface="Times New Roman" panose="02020603050405020304" pitchFamily="18" charset="0"/>
                <a:cs typeface="Times New Roman" panose="02020603050405020304" pitchFamily="18" charset="0"/>
              </a:rPr>
              <a:t>The user has access to the trader configuration matching the EORI from the query criteria</a:t>
            </a:r>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179072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14</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Query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510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GB" sz="2000" dirty="0">
                <a:latin typeface="Times New Roman" panose="02020603050405020304" pitchFamily="18" charset="0"/>
                <a:cs typeface="Times New Roman" panose="02020603050405020304" pitchFamily="18" charset="0"/>
              </a:rPr>
              <a:t>The following information is displayed in a grid:</a:t>
            </a:r>
          </a:p>
          <a:p>
            <a:pPr lvl="1">
              <a:spcAft>
                <a:spcPts val="0"/>
              </a:spcAft>
              <a:buFont typeface="Wingdings" panose="05000000000000000000" pitchFamily="2" charset="2"/>
              <a:buChar char="§"/>
            </a:pPr>
            <a:r>
              <a:rPr lang="en-GB" sz="1800" b="1" dirty="0">
                <a:latin typeface="Times New Roman" panose="02020603050405020304" pitchFamily="18" charset="0"/>
                <a:cs typeface="Times New Roman" panose="02020603050405020304" pitchFamily="18" charset="0"/>
              </a:rPr>
              <a:t>EORI (clickable link)</a:t>
            </a:r>
          </a:p>
          <a:p>
            <a:pPr lvl="1">
              <a:spcAft>
                <a:spcPts val="0"/>
              </a:spcAft>
              <a:buFont typeface="Wingdings" panose="05000000000000000000" pitchFamily="2" charset="2"/>
              <a:buChar char="§"/>
            </a:pPr>
            <a:r>
              <a:rPr lang="en-GB" sz="1800" b="1" dirty="0">
                <a:latin typeface="Times New Roman" panose="02020603050405020304" pitchFamily="18" charset="0"/>
                <a:cs typeface="Times New Roman" panose="02020603050405020304" pitchFamily="18" charset="0"/>
              </a:rPr>
              <a:t>Contact Details:</a:t>
            </a:r>
          </a:p>
          <a:p>
            <a:pPr lvl="2">
              <a:spcBef>
                <a:spcPts val="0"/>
              </a:spcBef>
              <a:spcAft>
                <a:spcPts val="0"/>
              </a:spcAft>
            </a:pPr>
            <a:r>
              <a:rPr lang="en-GB" dirty="0">
                <a:latin typeface="Times New Roman" panose="02020603050405020304" pitchFamily="18" charset="0"/>
                <a:cs typeface="Times New Roman" panose="02020603050405020304" pitchFamily="18" charset="0"/>
              </a:rPr>
              <a:t>Name;</a:t>
            </a:r>
          </a:p>
          <a:p>
            <a:pPr lvl="2">
              <a:spcBef>
                <a:spcPts val="0"/>
              </a:spcBef>
              <a:spcAft>
                <a:spcPts val="0"/>
              </a:spcAft>
            </a:pPr>
            <a:r>
              <a:rPr lang="en-GB" dirty="0">
                <a:latin typeface="Times New Roman" panose="02020603050405020304" pitchFamily="18" charset="0"/>
                <a:cs typeface="Times New Roman" panose="02020603050405020304" pitchFamily="18" charset="0"/>
              </a:rPr>
              <a:t>Email address;</a:t>
            </a:r>
          </a:p>
          <a:p>
            <a:pPr lvl="2">
              <a:spcBef>
                <a:spcPts val="0"/>
              </a:spcBef>
              <a:spcAft>
                <a:spcPts val="0"/>
              </a:spcAft>
            </a:pPr>
            <a:r>
              <a:rPr lang="en-GB" dirty="0">
                <a:latin typeface="Times New Roman" panose="02020603050405020304" pitchFamily="18" charset="0"/>
                <a:cs typeface="Times New Roman" panose="02020603050405020304" pitchFamily="18" charset="0"/>
              </a:rPr>
              <a:t>Phone number.</a:t>
            </a:r>
          </a:p>
          <a:p>
            <a:pPr marL="0" indent="0">
              <a:lnSpc>
                <a:spcPct val="150000"/>
              </a:lnSpc>
              <a:spcAft>
                <a:spcPts val="0"/>
              </a:spcAft>
              <a:buNone/>
            </a:pPr>
            <a:r>
              <a:rPr lang="en-GB" sz="2000" b="1" dirty="0">
                <a:latin typeface="Times New Roman" panose="02020603050405020304" pitchFamily="18" charset="0"/>
                <a:cs typeface="Times New Roman" panose="02020603050405020304" pitchFamily="18" charset="0"/>
              </a:rPr>
              <a:t>The user has access to the trader configuration matching the EORI from the query criteria</a:t>
            </a:r>
          </a:p>
          <a:p>
            <a:pPr marL="0" indent="0">
              <a:lnSpc>
                <a:spcPct val="150000"/>
              </a:lnSpc>
              <a:spcAft>
                <a:spcPts val="1200"/>
              </a:spcAft>
              <a:buNone/>
            </a:pPr>
            <a:endParaRPr lang="en-US" sz="2000" dirty="0"/>
          </a:p>
        </p:txBody>
      </p:sp>
      <p:pic>
        <p:nvPicPr>
          <p:cNvPr id="9" name="Graphic 8" descr="Badge Tick1 with solid fill">
            <a:extLst>
              <a:ext uri="{FF2B5EF4-FFF2-40B4-BE49-F238E27FC236}">
                <a16:creationId xmlns:a16="http://schemas.microsoft.com/office/drawing/2014/main" id="{DC1F065D-CA90-433C-B73C-1207E7015C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56" y="3643318"/>
            <a:ext cx="720000" cy="720000"/>
          </a:xfrm>
          <a:prstGeom prst="rect">
            <a:avLst/>
          </a:prstGeom>
        </p:spPr>
      </p:pic>
      <p:sp>
        <p:nvSpPr>
          <p:cNvPr id="7" name="Rectangle: Diagonal Corners Rounded 6">
            <a:extLst>
              <a:ext uri="{FF2B5EF4-FFF2-40B4-BE49-F238E27FC236}">
                <a16:creationId xmlns:a16="http://schemas.microsoft.com/office/drawing/2014/main" id="{1FD057F3-F46C-4AF2-8EE3-8EE463804C48}"/>
              </a:ext>
            </a:extLst>
          </p:cNvPr>
          <p:cNvSpPr/>
          <p:nvPr/>
        </p:nvSpPr>
        <p:spPr>
          <a:xfrm>
            <a:off x="2209800" y="5117978"/>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In the next slides there is graphical representation of MON&amp;BS UI regarding the “Query Trader Preferences” functionality</a:t>
            </a:r>
          </a:p>
        </p:txBody>
      </p:sp>
    </p:spTree>
    <p:extLst>
      <p:ext uri="{BB962C8B-B14F-4D97-AF65-F5344CB8AC3E}">
        <p14:creationId xmlns:p14="http://schemas.microsoft.com/office/powerpoint/2010/main" val="363572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15</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Search a Trader</a:t>
            </a:r>
          </a:p>
          <a:p>
            <a:pPr marL="0" indent="0">
              <a:buNone/>
            </a:pPr>
            <a:endParaRPr lang="en-US" dirty="0"/>
          </a:p>
        </p:txBody>
      </p:sp>
      <p:pic>
        <p:nvPicPr>
          <p:cNvPr id="9" name="Picture 8">
            <a:extLst>
              <a:ext uri="{FF2B5EF4-FFF2-40B4-BE49-F238E27FC236}">
                <a16:creationId xmlns:a16="http://schemas.microsoft.com/office/drawing/2014/main" id="{0D8E36B4-C41F-43EE-8405-141842E19268}"/>
              </a:ext>
            </a:extLst>
          </p:cNvPr>
          <p:cNvPicPr>
            <a:picLocks noChangeAspect="1"/>
          </p:cNvPicPr>
          <p:nvPr/>
        </p:nvPicPr>
        <p:blipFill>
          <a:blip r:embed="rId3"/>
          <a:stretch>
            <a:fillRect/>
          </a:stretch>
        </p:blipFill>
        <p:spPr>
          <a:xfrm>
            <a:off x="2377440" y="2011680"/>
            <a:ext cx="7043697" cy="4572000"/>
          </a:xfrm>
          <a:prstGeom prst="rect">
            <a:avLst/>
          </a:prstGeom>
        </p:spPr>
      </p:pic>
    </p:spTree>
    <p:extLst>
      <p:ext uri="{BB962C8B-B14F-4D97-AF65-F5344CB8AC3E}">
        <p14:creationId xmlns:p14="http://schemas.microsoft.com/office/powerpoint/2010/main" val="311645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16</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Search a Trader</a:t>
            </a:r>
          </a:p>
          <a:p>
            <a:pPr marL="0" indent="0">
              <a:buNone/>
            </a:pPr>
            <a:endParaRPr lang="en-US" dirty="0"/>
          </a:p>
        </p:txBody>
      </p:sp>
      <p:pic>
        <p:nvPicPr>
          <p:cNvPr id="6" name="Picture 5">
            <a:extLst>
              <a:ext uri="{FF2B5EF4-FFF2-40B4-BE49-F238E27FC236}">
                <a16:creationId xmlns:a16="http://schemas.microsoft.com/office/drawing/2014/main" id="{38699261-BB9F-4F5A-9738-FBB860A14143}"/>
              </a:ext>
            </a:extLst>
          </p:cNvPr>
          <p:cNvPicPr>
            <a:picLocks noChangeAspect="1"/>
          </p:cNvPicPr>
          <p:nvPr/>
        </p:nvPicPr>
        <p:blipFill>
          <a:blip r:embed="rId3"/>
          <a:stretch>
            <a:fillRect/>
          </a:stretch>
        </p:blipFill>
        <p:spPr>
          <a:xfrm>
            <a:off x="2377440" y="2011680"/>
            <a:ext cx="7018533" cy="4572000"/>
          </a:xfrm>
          <a:prstGeom prst="rect">
            <a:avLst/>
          </a:prstGeom>
        </p:spPr>
      </p:pic>
    </p:spTree>
    <p:extLst>
      <p:ext uri="{BB962C8B-B14F-4D97-AF65-F5344CB8AC3E}">
        <p14:creationId xmlns:p14="http://schemas.microsoft.com/office/powerpoint/2010/main" val="371552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Insert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510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This use case provides to the user the ability to insert a new trader with the respective preferences, using the UI of ICS2 Monitoring.</a:t>
            </a:r>
          </a:p>
          <a:p>
            <a:pPr>
              <a:spcAft>
                <a:spcPts val="12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insert a new trader preference;</a:t>
            </a:r>
          </a:p>
          <a:p>
            <a:pPr>
              <a:spcAft>
                <a:spcPts val="12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displays the page dedicated for the insert of a new Trader Preference.</a:t>
            </a:r>
          </a:p>
          <a:p>
            <a:pPr marL="0" indent="0">
              <a:spcBef>
                <a:spcPts val="600"/>
              </a:spcBef>
              <a:spcAft>
                <a:spcPts val="0"/>
              </a:spcAft>
              <a:buNone/>
            </a:pPr>
            <a:r>
              <a:rPr lang="en-GB" sz="2000" dirty="0">
                <a:latin typeface="Times New Roman" panose="02020603050405020304" pitchFamily="18" charset="0"/>
                <a:cs typeface="Times New Roman" panose="02020603050405020304" pitchFamily="18" charset="0"/>
              </a:rPr>
              <a:t>The following information is enabled for the user to fill in:</a:t>
            </a:r>
          </a:p>
          <a:p>
            <a:pPr lvl="1">
              <a:spcBef>
                <a:spcPts val="600"/>
              </a:spcBef>
              <a:spcAft>
                <a:spcPts val="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Trader Information</a:t>
            </a:r>
            <a:r>
              <a:rPr lang="en-US" dirty="0">
                <a:latin typeface="Times New Roman" panose="02020603050405020304" pitchFamily="18" charset="0"/>
                <a:cs typeface="Times New Roman" panose="02020603050405020304" pitchFamily="18" charset="0"/>
              </a:rPr>
              <a:t>:</a:t>
            </a:r>
          </a:p>
          <a:p>
            <a:pPr lvl="2">
              <a:spcBef>
                <a:spcPts val="600"/>
              </a:spcBef>
              <a:spcAft>
                <a:spcPts val="0"/>
              </a:spcAft>
            </a:pPr>
            <a:r>
              <a:rPr lang="en-US" b="1" dirty="0">
                <a:latin typeface="Times New Roman" panose="02020603050405020304" pitchFamily="18" charset="0"/>
                <a:cs typeface="Times New Roman" panose="02020603050405020304" pitchFamily="18" charset="0"/>
              </a:rPr>
              <a:t>EORI</a:t>
            </a:r>
          </a:p>
          <a:p>
            <a:pPr lvl="2">
              <a:spcBef>
                <a:spcPts val="600"/>
              </a:spcBef>
              <a:spcAft>
                <a:spcPts val="0"/>
              </a:spcAft>
            </a:pPr>
            <a:r>
              <a:rPr lang="en-US" b="1" dirty="0">
                <a:latin typeface="Times New Roman" panose="02020603050405020304" pitchFamily="18" charset="0"/>
                <a:cs typeface="Times New Roman" panose="02020603050405020304" pitchFamily="18" charset="0"/>
              </a:rPr>
              <a:t>Contact Details:</a:t>
            </a:r>
          </a:p>
          <a:p>
            <a:pPr lvl="3">
              <a:spcBef>
                <a:spcPts val="600"/>
              </a:spcBef>
              <a:spcAft>
                <a:spcPts val="0"/>
              </a:spcAft>
            </a:pPr>
            <a:r>
              <a:rPr lang="en-US" sz="1800" dirty="0">
                <a:latin typeface="Times New Roman" panose="02020603050405020304" pitchFamily="18" charset="0"/>
                <a:cs typeface="Times New Roman" panose="02020603050405020304" pitchFamily="18" charset="0"/>
              </a:rPr>
              <a:t>Name;</a:t>
            </a:r>
          </a:p>
          <a:p>
            <a:pPr lvl="3">
              <a:spcBef>
                <a:spcPts val="600"/>
              </a:spcBef>
              <a:spcAft>
                <a:spcPts val="0"/>
              </a:spcAft>
            </a:pPr>
            <a:r>
              <a:rPr lang="en-US" sz="1800" dirty="0">
                <a:latin typeface="Times New Roman" panose="02020603050405020304" pitchFamily="18" charset="0"/>
                <a:cs typeface="Times New Roman" panose="02020603050405020304" pitchFamily="18" charset="0"/>
              </a:rPr>
              <a:t>Email Address;</a:t>
            </a:r>
          </a:p>
          <a:p>
            <a:pPr lvl="3">
              <a:spcBef>
                <a:spcPts val="600"/>
              </a:spcBef>
              <a:spcAft>
                <a:spcPts val="0"/>
              </a:spcAft>
            </a:pPr>
            <a:r>
              <a:rPr lang="en-US" sz="1800" dirty="0">
                <a:latin typeface="Times New Roman" panose="02020603050405020304" pitchFamily="18" charset="0"/>
                <a:cs typeface="Times New Roman" panose="02020603050405020304" pitchFamily="18" charset="0"/>
              </a:rPr>
              <a:t>Phone Number.</a:t>
            </a:r>
          </a:p>
        </p:txBody>
      </p:sp>
    </p:spTree>
    <p:extLst>
      <p:ext uri="{BB962C8B-B14F-4D97-AF65-F5344CB8AC3E}">
        <p14:creationId xmlns:p14="http://schemas.microsoft.com/office/powerpoint/2010/main" val="230187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Insert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297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Notification preferences</a:t>
            </a:r>
            <a:r>
              <a:rPr lang="en-US" sz="2000" dirty="0">
                <a:latin typeface="Times New Roman" panose="02020603050405020304" pitchFamily="18" charset="0"/>
                <a:cs typeface="Times New Roman" panose="02020603050405020304" pitchFamily="18" charset="0"/>
              </a:rPr>
              <a:t>: The system allows the user to switch ON/OFF the notifications</a:t>
            </a:r>
          </a:p>
          <a:p>
            <a:pPr>
              <a:spcAft>
                <a:spcPts val="12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System Configuration</a:t>
            </a:r>
            <a:r>
              <a:rPr lang="en-US" sz="2000" dirty="0">
                <a:latin typeface="Times New Roman" panose="02020603050405020304" pitchFamily="18" charset="0"/>
                <a:cs typeface="Times New Roman" panose="02020603050405020304" pitchFamily="18" charset="0"/>
              </a:rPr>
              <a:t>: The system allows the user to configure the list of one or more parties. The following information must be defined: </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PartyId such as &lt;system&gt;@&lt;EORI&gt;@&lt;MS&gt;, where &lt;system&gt; and &lt;MS&gt; are optional;</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Endpoint URL, which is only required when the Message Exchange Pattern is equal to “push”;</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Support STI Service Version;</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Message Exchange Pattern (MEP): either push or pull;</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Contact Details (Name, E-mail Address, Phone number).</a:t>
            </a:r>
          </a:p>
          <a:p>
            <a:pPr marL="0" indent="0">
              <a:spcAft>
                <a:spcPts val="12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11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Insert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Default Communication Path</a:t>
            </a:r>
            <a:r>
              <a:rPr lang="en-US" sz="2000" dirty="0">
                <a:latin typeface="Times New Roman" panose="02020603050405020304" pitchFamily="18" charset="0"/>
                <a:cs typeface="Times New Roman" panose="02020603050405020304" pitchFamily="18" charset="0"/>
              </a:rPr>
              <a:t>: The system allows the user to configure the list of one or more communication path. The following information must be defined:</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Business domain (e.g. “express”, “postal”, etc.);</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Communication Path;</a:t>
            </a:r>
          </a:p>
          <a:p>
            <a:pPr marL="800100" lvl="1" indent="-342900">
              <a:spcAft>
                <a:spcPts val="600"/>
              </a:spcAft>
              <a:buFont typeface="+mj-lt"/>
              <a:buAutoNum type="alphaLcPeriod"/>
            </a:pPr>
            <a:r>
              <a:rPr lang="en-US" sz="1800" dirty="0">
                <a:latin typeface="Times New Roman" panose="02020603050405020304" pitchFamily="18" charset="0"/>
                <a:cs typeface="Times New Roman" panose="02020603050405020304" pitchFamily="18" charset="0"/>
              </a:rPr>
              <a:t>PartyId.</a:t>
            </a:r>
          </a:p>
          <a:p>
            <a:pPr marL="0" indent="0">
              <a:spcAft>
                <a:spcPts val="1200"/>
              </a:spcAft>
              <a:buNone/>
            </a:pPr>
            <a:endParaRPr lang="en-US" sz="1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D5D3798-3A83-4E07-9659-8B571D04B410}"/>
              </a:ext>
            </a:extLst>
          </p:cNvPr>
          <p:cNvSpPr/>
          <p:nvPr/>
        </p:nvSpPr>
        <p:spPr>
          <a:xfrm>
            <a:off x="1235710" y="4326004"/>
            <a:ext cx="8768080" cy="56995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i="1" dirty="0">
              <a:latin typeface="Times New Roman" panose="02020603050405020304" pitchFamily="18" charset="0"/>
              <a:cs typeface="Times New Roman" panose="02020603050405020304" pitchFamily="18" charset="0"/>
            </a:endParaRPr>
          </a:p>
          <a:p>
            <a:pPr algn="ctr"/>
            <a:r>
              <a:rPr lang="en-US" b="1" i="1" dirty="0">
                <a:latin typeface="Times New Roman" panose="02020603050405020304" pitchFamily="18" charset="0"/>
                <a:cs typeface="Times New Roman" panose="02020603050405020304" pitchFamily="18" charset="0"/>
              </a:rPr>
              <a:t>The trader can only have one default communication path for each business domain</a:t>
            </a:r>
          </a:p>
          <a:p>
            <a:pPr algn="ctr"/>
            <a:endParaRPr lang="en-GB" dirty="0"/>
          </a:p>
        </p:txBody>
      </p:sp>
    </p:spTree>
    <p:extLst>
      <p:ext uri="{BB962C8B-B14F-4D97-AF65-F5344CB8AC3E}">
        <p14:creationId xmlns:p14="http://schemas.microsoft.com/office/powerpoint/2010/main" val="256616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782357"/>
          </a:xfrm>
        </p:spPr>
        <p:txBody>
          <a:bodyPr/>
          <a:lstStyle/>
          <a:p>
            <a:r>
              <a:rPr lang="en-GB"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Agenda</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a:t>
            </a:fld>
            <a:endParaRPr lang="en-GB" dirty="0"/>
          </a:p>
        </p:txBody>
      </p:sp>
      <p:sp>
        <p:nvSpPr>
          <p:cNvPr id="8" name="Content Placeholder 7">
            <a:extLst>
              <a:ext uri="{FF2B5EF4-FFF2-40B4-BE49-F238E27FC236}">
                <a16:creationId xmlns:a16="http://schemas.microsoft.com/office/drawing/2014/main" id="{F1DD9A7A-71F3-4EA8-ADE4-7DBBE47D8B3A}"/>
              </a:ext>
            </a:extLst>
          </p:cNvPr>
          <p:cNvSpPr>
            <a:spLocks noGrp="1"/>
          </p:cNvSpPr>
          <p:nvPr>
            <p:ph idx="1"/>
          </p:nvPr>
        </p:nvSpPr>
        <p:spPr>
          <a:xfrm>
            <a:off x="822806" y="1335988"/>
            <a:ext cx="10905699" cy="4795298"/>
          </a:xfrm>
        </p:spPr>
        <p:txBody>
          <a:bodyPr/>
          <a:lstStyle/>
          <a:p>
            <a:pPr marL="457200" indent="-457200">
              <a:spcAft>
                <a:spcPts val="1200"/>
              </a:spcAft>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national service desk and national project team in EO Conformance Testing</a:t>
            </a:r>
          </a:p>
          <a:p>
            <a:pPr marL="457200" indent="-457200">
              <a:spcAft>
                <a:spcPts val="1200"/>
              </a:spcAft>
              <a:buFont typeface="Arial" panose="020B0604020202020204" pitchFamily="34" charset="0"/>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of the MON user interface</a:t>
            </a:r>
          </a:p>
          <a:p>
            <a:pPr marL="457200" indent="-457200">
              <a:spcAft>
                <a:spcPts val="1200"/>
              </a:spcAft>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Consult the trader preferences;</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Modify one trader preference;</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Create a new trader with his/her respective preferences;</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Manage one trader preference;</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Consult the EO Self-conformance Test Campaigns, (consult the Business Scenarios of each Test Campaign and consult the Messages of each Business Scenario )</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Consult successful EO Self-conformance testing;</a:t>
            </a:r>
          </a:p>
          <a:p>
            <a:pPr marL="742950" marR="0" lvl="1" indent="-28575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Upload successful EO Self-conformance testing;</a:t>
            </a:r>
          </a:p>
          <a:p>
            <a:pPr marL="742950" marR="0" lvl="1" indent="-285750" algn="just">
              <a:spcBef>
                <a:spcPts val="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Search EO messages not compliant with a successful Self-Conformance testing.</a:t>
            </a:r>
          </a:p>
          <a:p>
            <a:pPr marL="457200" indent="-457200">
              <a:lnSpc>
                <a:spcPct val="150000"/>
              </a:lnSpc>
              <a:spcAft>
                <a:spcPts val="1200"/>
              </a:spcAft>
              <a:buAutoNum type="arabicPeriod"/>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Aft>
                <a:spcPts val="1200"/>
              </a:spcAft>
              <a:buNone/>
            </a:pPr>
            <a:endParaRPr lang="en-US" sz="1800" dirty="0">
              <a:latin typeface="Times New Roman" panose="02020603050405020304" pitchFamily="18" charset="0"/>
              <a:cs typeface="Times New Roman" panose="02020603050405020304" pitchFamily="18" charset="0"/>
            </a:endParaRPr>
          </a:p>
          <a:p>
            <a:pPr marL="457200" indent="-457200">
              <a:spcAft>
                <a:spcPts val="1200"/>
              </a:spcAft>
              <a:buAutoNum type="arabicPeriod"/>
            </a:pPr>
            <a:endParaRPr lang="en-US" sz="1800" dirty="0">
              <a:latin typeface="Times New Roman" panose="02020603050405020304" pitchFamily="18" charset="0"/>
              <a:cs typeface="Times New Roman" panose="02020603050405020304" pitchFamily="18" charset="0"/>
            </a:endParaRPr>
          </a:p>
        </p:txBody>
      </p:sp>
      <p:pic>
        <p:nvPicPr>
          <p:cNvPr id="6" name="Picture 5" descr="Hand holding piece of white puzzle on blue background">
            <a:extLst>
              <a:ext uri="{FF2B5EF4-FFF2-40B4-BE49-F238E27FC236}">
                <a16:creationId xmlns:a16="http://schemas.microsoft.com/office/drawing/2014/main" id="{CFD733F3-CF3C-4EF5-A38E-6D85E2BFF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400" y="2059246"/>
            <a:ext cx="3295056" cy="21968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607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Insert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b="1" dirty="0">
                <a:latin typeface="Times New Roman" panose="02020603050405020304" pitchFamily="18" charset="0"/>
                <a:cs typeface="Times New Roman" panose="02020603050405020304" pitchFamily="18" charset="0"/>
              </a:rPr>
              <a:t>The user has successfully inserted a new trader preference related to:</a:t>
            </a:r>
          </a:p>
          <a:p>
            <a:pPr lvl="1">
              <a:spcAft>
                <a:spcPts val="600"/>
              </a:spcAft>
            </a:pPr>
            <a:r>
              <a:rPr lang="en-US" sz="1800" dirty="0">
                <a:latin typeface="Times New Roman" panose="02020603050405020304" pitchFamily="18" charset="0"/>
                <a:cs typeface="Times New Roman" panose="02020603050405020304" pitchFamily="18" charset="0"/>
              </a:rPr>
              <a:t>Reception of optional Notification;</a:t>
            </a:r>
          </a:p>
          <a:p>
            <a:pPr lvl="1">
              <a:spcAft>
                <a:spcPts val="600"/>
              </a:spcAft>
            </a:pPr>
            <a:r>
              <a:rPr lang="en-US" sz="1800" dirty="0">
                <a:latin typeface="Times New Roman" panose="02020603050405020304" pitchFamily="18" charset="0"/>
                <a:cs typeface="Times New Roman" panose="02020603050405020304" pitchFamily="18" charset="0"/>
              </a:rPr>
              <a:t>Configuration of AS4 AP;</a:t>
            </a:r>
          </a:p>
          <a:p>
            <a:pPr lvl="1">
              <a:spcAft>
                <a:spcPts val="600"/>
              </a:spcAft>
            </a:pPr>
            <a:r>
              <a:rPr lang="en-US" sz="1800" dirty="0">
                <a:latin typeface="Times New Roman" panose="02020603050405020304" pitchFamily="18" charset="0"/>
                <a:cs typeface="Times New Roman" panose="02020603050405020304" pitchFamily="18" charset="0"/>
              </a:rPr>
              <a:t>Configuration of the default communication path.</a:t>
            </a:r>
          </a:p>
          <a:p>
            <a:pPr marL="0" indent="0">
              <a:spcAft>
                <a:spcPts val="1200"/>
              </a:spcAft>
              <a:buNone/>
            </a:pPr>
            <a:endParaRPr lang="en-US" sz="1800" dirty="0">
              <a:latin typeface="Times New Roman" panose="02020603050405020304" pitchFamily="18" charset="0"/>
              <a:cs typeface="Times New Roman" panose="02020603050405020304" pitchFamily="18" charset="0"/>
            </a:endParaRPr>
          </a:p>
        </p:txBody>
      </p:sp>
      <p:pic>
        <p:nvPicPr>
          <p:cNvPr id="7" name="Graphic 6" descr="Badge Tick1 with solid fill">
            <a:extLst>
              <a:ext uri="{FF2B5EF4-FFF2-40B4-BE49-F238E27FC236}">
                <a16:creationId xmlns:a16="http://schemas.microsoft.com/office/drawing/2014/main" id="{0EE13992-F2F9-4EEE-8749-D5F64D5E18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5816" y="1633623"/>
            <a:ext cx="720000" cy="720000"/>
          </a:xfrm>
          <a:prstGeom prst="rect">
            <a:avLst/>
          </a:prstGeom>
        </p:spPr>
      </p:pic>
      <p:sp>
        <p:nvSpPr>
          <p:cNvPr id="9" name="Rectangle: Diagonal Corners Rounded 8">
            <a:extLst>
              <a:ext uri="{FF2B5EF4-FFF2-40B4-BE49-F238E27FC236}">
                <a16:creationId xmlns:a16="http://schemas.microsoft.com/office/drawing/2014/main" id="{2CB0691A-9B9F-4F2B-841C-814751817106}"/>
              </a:ext>
            </a:extLst>
          </p:cNvPr>
          <p:cNvSpPr/>
          <p:nvPr/>
        </p:nvSpPr>
        <p:spPr>
          <a:xfrm>
            <a:off x="2044681" y="4941280"/>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In the next slides there is graphical representation of MON&amp;BS UI regarding the “Insert Trader Preferences” functionality</a:t>
            </a:r>
          </a:p>
        </p:txBody>
      </p:sp>
    </p:spTree>
    <p:extLst>
      <p:ext uri="{BB962C8B-B14F-4D97-AF65-F5344CB8AC3E}">
        <p14:creationId xmlns:p14="http://schemas.microsoft.com/office/powerpoint/2010/main" val="410012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Create/Edit Trader Preference</a:t>
            </a:r>
          </a:p>
          <a:p>
            <a:pPr marL="0" indent="0">
              <a:buNone/>
            </a:pPr>
            <a:endParaRPr lang="en-US" dirty="0"/>
          </a:p>
        </p:txBody>
      </p:sp>
      <p:sp>
        <p:nvSpPr>
          <p:cNvPr id="7" name="Cloud 6">
            <a:extLst>
              <a:ext uri="{FF2B5EF4-FFF2-40B4-BE49-F238E27FC236}">
                <a16:creationId xmlns:a16="http://schemas.microsoft.com/office/drawing/2014/main" id="{C1E6E206-D881-4CC7-9C51-63D8D2CA8518}"/>
              </a:ext>
            </a:extLst>
          </p:cNvPr>
          <p:cNvSpPr/>
          <p:nvPr/>
        </p:nvSpPr>
        <p:spPr>
          <a:xfrm>
            <a:off x="9567257" y="2763297"/>
            <a:ext cx="2319943" cy="1856601"/>
          </a:xfrm>
          <a:prstGeom prst="clou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Times New Roman" panose="02020603050405020304" pitchFamily="18" charset="0"/>
                <a:cs typeface="Times New Roman" panose="02020603050405020304" pitchFamily="18" charset="0"/>
              </a:rPr>
              <a:t>The Create / Edit Trader Preferences page is the area where the user can create new preferences for a Trader or consult and edit already existing ones.</a:t>
            </a:r>
          </a:p>
        </p:txBody>
      </p:sp>
      <p:pic>
        <p:nvPicPr>
          <p:cNvPr id="9" name="Picture 8">
            <a:extLst>
              <a:ext uri="{FF2B5EF4-FFF2-40B4-BE49-F238E27FC236}">
                <a16:creationId xmlns:a16="http://schemas.microsoft.com/office/drawing/2014/main" id="{879DD2C8-6FF1-484C-A6E4-EDCDD47C79D1}"/>
              </a:ext>
            </a:extLst>
          </p:cNvPr>
          <p:cNvPicPr>
            <a:picLocks noChangeAspect="1"/>
          </p:cNvPicPr>
          <p:nvPr/>
        </p:nvPicPr>
        <p:blipFill>
          <a:blip r:embed="rId3"/>
          <a:stretch>
            <a:fillRect/>
          </a:stretch>
        </p:blipFill>
        <p:spPr>
          <a:xfrm>
            <a:off x="2377439" y="2011680"/>
            <a:ext cx="7044219" cy="4572000"/>
          </a:xfrm>
          <a:prstGeom prst="rect">
            <a:avLst/>
          </a:prstGeom>
        </p:spPr>
      </p:pic>
    </p:spTree>
    <p:extLst>
      <p:ext uri="{BB962C8B-B14F-4D97-AF65-F5344CB8AC3E}">
        <p14:creationId xmlns:p14="http://schemas.microsoft.com/office/powerpoint/2010/main" val="12092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Add Party Pop-up</a:t>
            </a:r>
          </a:p>
          <a:p>
            <a:pPr marL="0" indent="0">
              <a:buNone/>
            </a:pPr>
            <a:endParaRPr lang="en-US" dirty="0"/>
          </a:p>
        </p:txBody>
      </p:sp>
      <p:pic>
        <p:nvPicPr>
          <p:cNvPr id="6" name="Picture 5">
            <a:extLst>
              <a:ext uri="{FF2B5EF4-FFF2-40B4-BE49-F238E27FC236}">
                <a16:creationId xmlns:a16="http://schemas.microsoft.com/office/drawing/2014/main" id="{6FC2F748-1B60-403E-8E1A-BE4406C22EEF}"/>
              </a:ext>
            </a:extLst>
          </p:cNvPr>
          <p:cNvPicPr>
            <a:picLocks noChangeAspect="1"/>
          </p:cNvPicPr>
          <p:nvPr/>
        </p:nvPicPr>
        <p:blipFill>
          <a:blip r:embed="rId3"/>
          <a:stretch>
            <a:fillRect/>
          </a:stretch>
        </p:blipFill>
        <p:spPr>
          <a:xfrm>
            <a:off x="2377440" y="2011680"/>
            <a:ext cx="7004457" cy="4572000"/>
          </a:xfrm>
          <a:prstGeom prst="rect">
            <a:avLst/>
          </a:prstGeom>
        </p:spPr>
      </p:pic>
    </p:spTree>
    <p:extLst>
      <p:ext uri="{BB962C8B-B14F-4D97-AF65-F5344CB8AC3E}">
        <p14:creationId xmlns:p14="http://schemas.microsoft.com/office/powerpoint/2010/main" val="25096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Edit Party Pop-up</a:t>
            </a:r>
          </a:p>
          <a:p>
            <a:pPr marL="0" indent="0">
              <a:buNone/>
            </a:pPr>
            <a:endParaRPr lang="en-US" dirty="0"/>
          </a:p>
        </p:txBody>
      </p:sp>
      <p:pic>
        <p:nvPicPr>
          <p:cNvPr id="7" name="Picture 6">
            <a:extLst>
              <a:ext uri="{FF2B5EF4-FFF2-40B4-BE49-F238E27FC236}">
                <a16:creationId xmlns:a16="http://schemas.microsoft.com/office/drawing/2014/main" id="{63D64C15-563D-4BD3-A889-C3DA57F515C5}"/>
              </a:ext>
            </a:extLst>
          </p:cNvPr>
          <p:cNvPicPr>
            <a:picLocks noChangeAspect="1"/>
          </p:cNvPicPr>
          <p:nvPr/>
        </p:nvPicPr>
        <p:blipFill>
          <a:blip r:embed="rId3"/>
          <a:stretch>
            <a:fillRect/>
          </a:stretch>
        </p:blipFill>
        <p:spPr>
          <a:xfrm>
            <a:off x="2377439" y="2011680"/>
            <a:ext cx="7017636" cy="4572000"/>
          </a:xfrm>
          <a:prstGeom prst="rect">
            <a:avLst/>
          </a:prstGeom>
        </p:spPr>
      </p:pic>
    </p:spTree>
    <p:extLst>
      <p:ext uri="{BB962C8B-B14F-4D97-AF65-F5344CB8AC3E}">
        <p14:creationId xmlns:p14="http://schemas.microsoft.com/office/powerpoint/2010/main" val="99909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24</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i="1" dirty="0">
                <a:solidFill>
                  <a:schemeClr val="tx2"/>
                </a:solidFill>
                <a:latin typeface="Times New Roman" panose="02020603050405020304" pitchFamily="18" charset="0"/>
                <a:cs typeface="Times New Roman" panose="02020603050405020304" pitchFamily="18" charset="0"/>
              </a:rPr>
              <a:t>Add Communication Path</a:t>
            </a:r>
          </a:p>
          <a:p>
            <a:pPr marL="0" indent="0">
              <a:buNone/>
            </a:pPr>
            <a:endParaRPr lang="en-US" dirty="0"/>
          </a:p>
        </p:txBody>
      </p:sp>
      <p:pic>
        <p:nvPicPr>
          <p:cNvPr id="7" name="Picture 6">
            <a:extLst>
              <a:ext uri="{FF2B5EF4-FFF2-40B4-BE49-F238E27FC236}">
                <a16:creationId xmlns:a16="http://schemas.microsoft.com/office/drawing/2014/main" id="{C1C5CD51-094F-4776-B80C-E0581DF4AEB7}"/>
              </a:ext>
            </a:extLst>
          </p:cNvPr>
          <p:cNvPicPr>
            <a:picLocks noChangeAspect="1"/>
          </p:cNvPicPr>
          <p:nvPr/>
        </p:nvPicPr>
        <p:blipFill>
          <a:blip r:embed="rId3"/>
          <a:stretch>
            <a:fillRect/>
          </a:stretch>
        </p:blipFill>
        <p:spPr>
          <a:xfrm>
            <a:off x="2377440" y="2011680"/>
            <a:ext cx="6995096" cy="4572000"/>
          </a:xfrm>
          <a:prstGeom prst="rect">
            <a:avLst/>
          </a:prstGeom>
        </p:spPr>
      </p:pic>
    </p:spTree>
    <p:extLst>
      <p:ext uri="{BB962C8B-B14F-4D97-AF65-F5344CB8AC3E}">
        <p14:creationId xmlns:p14="http://schemas.microsoft.com/office/powerpoint/2010/main" val="340062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25</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Display Trader Preferences Details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297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The user displays the information about a trader preference.</a:t>
            </a:r>
          </a:p>
          <a:p>
            <a:pPr marL="0" indent="0">
              <a:spcAft>
                <a:spcPts val="1200"/>
              </a:spcAft>
              <a:buNone/>
            </a:pPr>
            <a:r>
              <a:rPr lang="en-GB" sz="2000" dirty="0">
                <a:latin typeface="Times New Roman" panose="02020603050405020304" pitchFamily="18" charset="0"/>
                <a:cs typeface="Times New Roman" panose="02020603050405020304" pitchFamily="18" charset="0"/>
              </a:rPr>
              <a:t>The available information about the trader preference consist of:</a:t>
            </a:r>
          </a:p>
          <a:p>
            <a:pPr>
              <a:spcAft>
                <a:spcPts val="1200"/>
              </a:spcAft>
            </a:pPr>
            <a:r>
              <a:rPr lang="en-GB" sz="2000" dirty="0">
                <a:latin typeface="Times New Roman" panose="02020603050405020304" pitchFamily="18" charset="0"/>
                <a:cs typeface="Times New Roman" panose="02020603050405020304" pitchFamily="18" charset="0"/>
              </a:rPr>
              <a:t>Notification preferences, i.e. configuration for notifications the trader requests to receive or not;</a:t>
            </a:r>
          </a:p>
          <a:p>
            <a:pPr>
              <a:spcAft>
                <a:spcPts val="1200"/>
              </a:spcAft>
            </a:pPr>
            <a:r>
              <a:rPr lang="en-GB" sz="2000" dirty="0">
                <a:latin typeface="Times New Roman" panose="02020603050405020304" pitchFamily="18" charset="0"/>
                <a:cs typeface="Times New Roman" panose="02020603050405020304" pitchFamily="18" charset="0"/>
              </a:rPr>
              <a:t>System configuration, which displays the trader’s AS4 AP preferences (if information is configured for the reader);</a:t>
            </a:r>
          </a:p>
          <a:p>
            <a:pPr>
              <a:spcAft>
                <a:spcPts val="1200"/>
              </a:spcAft>
            </a:pPr>
            <a:r>
              <a:rPr lang="en-GB" sz="2000" dirty="0">
                <a:latin typeface="Times New Roman" panose="02020603050405020304" pitchFamily="18" charset="0"/>
                <a:cs typeface="Times New Roman" panose="02020603050405020304" pitchFamily="18" charset="0"/>
              </a:rPr>
              <a:t>Default communication path, i.e. an entry that represents if a trader is connected to the system and is used </a:t>
            </a:r>
            <a:r>
              <a:rPr lang="en-GB" sz="2000" dirty="0">
                <a:effectLst/>
                <a:latin typeface="Times New Roman" panose="02020603050405020304" pitchFamily="18" charset="0"/>
                <a:ea typeface="SimSun" panose="02010600030101010101" pitchFamily="2" charset="-122"/>
                <a:cs typeface="Times New Roman" panose="02020603050405020304" pitchFamily="18" charset="0"/>
              </a:rPr>
              <a:t>solely to retrieve the default partyId in case it is unknown and a messages needs to be sent.</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08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26</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Display Trader Preferences Details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297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display the information about a trader preference.</a:t>
            </a:r>
          </a:p>
          <a:p>
            <a:pPr>
              <a:spcAft>
                <a:spcPts val="12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displays in a dedicated webpage the trader information in read-only:</a:t>
            </a:r>
          </a:p>
          <a:p>
            <a:pPr lvl="1">
              <a:spcBef>
                <a:spcPts val="600"/>
              </a:spcBef>
              <a:spcAft>
                <a:spcPts val="600"/>
              </a:spcAft>
              <a:buFont typeface="Wingdings" panose="05000000000000000000" pitchFamily="2" charset="2"/>
              <a:buChar char="§"/>
            </a:pPr>
            <a:r>
              <a:rPr lang="en-GB" b="1" dirty="0">
                <a:latin typeface="Times New Roman" panose="02020603050405020304" pitchFamily="18" charset="0"/>
                <a:cs typeface="Times New Roman" panose="02020603050405020304" pitchFamily="18" charset="0"/>
              </a:rPr>
              <a:t>EORI</a:t>
            </a:r>
          </a:p>
          <a:p>
            <a:pPr lvl="1">
              <a:spcBef>
                <a:spcPts val="600"/>
              </a:spcBef>
              <a:spcAft>
                <a:spcPts val="600"/>
              </a:spcAft>
              <a:buFont typeface="Wingdings" panose="05000000000000000000" pitchFamily="2" charset="2"/>
              <a:buChar char="§"/>
            </a:pPr>
            <a:r>
              <a:rPr lang="en-GB" b="1" dirty="0">
                <a:latin typeface="Times New Roman" panose="02020603050405020304" pitchFamily="18" charset="0"/>
                <a:cs typeface="Times New Roman" panose="02020603050405020304" pitchFamily="18" charset="0"/>
              </a:rPr>
              <a:t>Contact Details</a:t>
            </a:r>
          </a:p>
          <a:p>
            <a:pPr lvl="2">
              <a:spcBef>
                <a:spcPts val="600"/>
              </a:spcBef>
              <a:spcAft>
                <a:spcPts val="600"/>
              </a:spcAft>
            </a:pPr>
            <a:r>
              <a:rPr lang="en-GB" dirty="0">
                <a:latin typeface="Times New Roman" panose="02020603050405020304" pitchFamily="18" charset="0"/>
                <a:cs typeface="Times New Roman" panose="02020603050405020304" pitchFamily="18" charset="0"/>
              </a:rPr>
              <a:t>Name;</a:t>
            </a:r>
          </a:p>
          <a:p>
            <a:pPr lvl="2">
              <a:spcBef>
                <a:spcPts val="600"/>
              </a:spcBef>
              <a:spcAft>
                <a:spcPts val="600"/>
              </a:spcAft>
            </a:pPr>
            <a:r>
              <a:rPr lang="en-GB" dirty="0">
                <a:latin typeface="Times New Roman" panose="02020603050405020304" pitchFamily="18" charset="0"/>
                <a:cs typeface="Times New Roman" panose="02020603050405020304" pitchFamily="18" charset="0"/>
              </a:rPr>
              <a:t>Email Address;</a:t>
            </a:r>
          </a:p>
          <a:p>
            <a:pPr lvl="2">
              <a:spcBef>
                <a:spcPts val="600"/>
              </a:spcBef>
              <a:spcAft>
                <a:spcPts val="600"/>
              </a:spcAft>
            </a:pPr>
            <a:r>
              <a:rPr lang="en-GB" dirty="0">
                <a:latin typeface="Times New Roman" panose="02020603050405020304" pitchFamily="18" charset="0"/>
                <a:cs typeface="Times New Roman" panose="02020603050405020304" pitchFamily="18" charset="0"/>
              </a:rPr>
              <a:t>Phone number.</a:t>
            </a:r>
          </a:p>
          <a:p>
            <a:pPr marL="0" indent="0">
              <a:spcBef>
                <a:spcPts val="600"/>
              </a:spcBef>
              <a:spcAft>
                <a:spcPts val="600"/>
              </a:spcAft>
              <a:buNone/>
            </a:pPr>
            <a:r>
              <a:rPr lang="en-GB" sz="2000" dirty="0">
                <a:latin typeface="Times New Roman" panose="02020603050405020304" pitchFamily="18" charset="0"/>
                <a:cs typeface="Times New Roman" panose="02020603050405020304" pitchFamily="18" charset="0"/>
              </a:rPr>
              <a:t>At the same page, the following information about the trader preference is also displayed separately into the following three groups:</a:t>
            </a:r>
          </a:p>
          <a:p>
            <a:pPr marL="0" indent="0">
              <a:spcBef>
                <a:spcPts val="600"/>
              </a:spcBef>
              <a:spcAft>
                <a:spcPts val="600"/>
              </a:spcAft>
              <a:buNone/>
            </a:pPr>
            <a:endParaRPr lang="en-GB" sz="2000" dirty="0">
              <a:latin typeface="Times New Roman" panose="02020603050405020304" pitchFamily="18" charset="0"/>
              <a:cs typeface="Times New Roman" panose="02020603050405020304" pitchFamily="18" charset="0"/>
            </a:endParaRPr>
          </a:p>
          <a:p>
            <a:pPr>
              <a:spcBef>
                <a:spcPts val="600"/>
              </a:spcBef>
              <a:spcAft>
                <a:spcPts val="600"/>
              </a:spcAft>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63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Display Trader Preferences Details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4698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
            </a:pPr>
            <a:r>
              <a:rPr lang="en-GB" sz="2000" b="1" dirty="0">
                <a:latin typeface="Times New Roman" panose="02020603050405020304" pitchFamily="18" charset="0"/>
                <a:cs typeface="Times New Roman" panose="02020603050405020304" pitchFamily="18" charset="0"/>
              </a:rPr>
              <a:t>Notification preferences</a:t>
            </a:r>
            <a:r>
              <a:rPr lang="en-GB" sz="2000" dirty="0">
                <a:latin typeface="Times New Roman" panose="02020603050405020304" pitchFamily="18" charset="0"/>
                <a:cs typeface="Times New Roman" panose="02020603050405020304" pitchFamily="18" charset="0"/>
              </a:rPr>
              <a:t>: The list of optional notifications</a:t>
            </a:r>
          </a:p>
          <a:p>
            <a:pPr>
              <a:spcBef>
                <a:spcPts val="600"/>
              </a:spcBef>
              <a:spcAft>
                <a:spcPts val="600"/>
              </a:spcAft>
              <a:buFont typeface="Wingdings" panose="05000000000000000000" pitchFamily="2" charset="2"/>
              <a:buChar char="§"/>
            </a:pPr>
            <a:r>
              <a:rPr lang="en-GB" sz="2000" b="1" dirty="0">
                <a:latin typeface="Times New Roman" panose="02020603050405020304" pitchFamily="18" charset="0"/>
                <a:cs typeface="Times New Roman" panose="02020603050405020304" pitchFamily="18" charset="0"/>
              </a:rPr>
              <a:t>Default communication path</a:t>
            </a:r>
            <a:r>
              <a:rPr lang="en-GB" sz="2000" dirty="0">
                <a:latin typeface="Times New Roman" panose="02020603050405020304" pitchFamily="18" charset="0"/>
                <a:cs typeface="Times New Roman" panose="02020603050405020304" pitchFamily="18" charset="0"/>
              </a:rPr>
              <a:t>: The system allows the user to see the list of one or more communication path. The following information must be defined:</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Business Domain;</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Communication Path;</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PartyId.</a:t>
            </a:r>
          </a:p>
          <a:p>
            <a:pPr>
              <a:spcBef>
                <a:spcPts val="600"/>
              </a:spcBef>
              <a:spcAft>
                <a:spcPts val="600"/>
              </a:spcAft>
              <a:buFont typeface="Wingdings" panose="05000000000000000000" pitchFamily="2" charset="2"/>
              <a:buChar char="§"/>
            </a:pPr>
            <a:r>
              <a:rPr lang="en-GB" sz="2000" b="1" dirty="0">
                <a:latin typeface="Times New Roman" panose="02020603050405020304" pitchFamily="18" charset="0"/>
                <a:cs typeface="Times New Roman" panose="02020603050405020304" pitchFamily="18" charset="0"/>
              </a:rPr>
              <a:t>System configuration</a:t>
            </a:r>
            <a:r>
              <a:rPr lang="en-GB" sz="2000" dirty="0">
                <a:latin typeface="Times New Roman" panose="02020603050405020304" pitchFamily="18" charset="0"/>
                <a:cs typeface="Times New Roman" panose="02020603050405020304" pitchFamily="18" charset="0"/>
              </a:rPr>
              <a:t>: The system allows the user to see the list of one or more parties. The following information must be defined:</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PartyId such as &lt;system&gt;@&lt;EORI&gt;@&lt;MS&gt;, where &lt;system&gt; and &lt;MS&gt; are optional;</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Endpoint URL;</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Support STI Service Version;</a:t>
            </a:r>
          </a:p>
          <a:p>
            <a:pPr>
              <a:spcBef>
                <a:spcPts val="600"/>
              </a:spcBef>
              <a:spcAft>
                <a:spcPts val="600"/>
              </a:spcAft>
              <a:buFont typeface="Wingdings" panose="05000000000000000000" pitchFamily="2" charset="2"/>
              <a:buChar char="§"/>
            </a:pPr>
            <a:endParaRPr lang="en-GB" sz="2000" dirty="0">
              <a:latin typeface="Times New Roman" panose="02020603050405020304" pitchFamily="18" charset="0"/>
              <a:cs typeface="Times New Roman" panose="02020603050405020304" pitchFamily="18" charset="0"/>
            </a:endParaRPr>
          </a:p>
          <a:p>
            <a:pPr>
              <a:spcBef>
                <a:spcPts val="600"/>
              </a:spcBef>
              <a:spcAft>
                <a:spcPts val="600"/>
              </a:spcAft>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67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 </a:t>
            </a:r>
            <a:r>
              <a:rPr lang="en-US" sz="2200" b="1" dirty="0">
                <a:solidFill>
                  <a:schemeClr val="tx2"/>
                </a:solidFill>
                <a:latin typeface="Times New Roman" panose="02020603050405020304" pitchFamily="18" charset="0"/>
                <a:cs typeface="Times New Roman" panose="02020603050405020304" pitchFamily="18" charset="0"/>
              </a:rPr>
              <a:t>Display Trader Preferences Details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spcAft>
                <a:spcPts val="600"/>
              </a:spcAft>
            </a:pPr>
            <a:r>
              <a:rPr lang="en-GB" sz="1800" dirty="0">
                <a:latin typeface="Times New Roman" panose="02020603050405020304" pitchFamily="18" charset="0"/>
                <a:cs typeface="Times New Roman" panose="02020603050405020304" pitchFamily="18" charset="0"/>
              </a:rPr>
              <a:t>Message Exchange Pattern (MEP): either push or pull;</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TLS Client Certificate;</a:t>
            </a:r>
          </a:p>
          <a:p>
            <a:pPr lvl="1">
              <a:spcBef>
                <a:spcPts val="600"/>
              </a:spcBef>
              <a:spcAft>
                <a:spcPts val="600"/>
              </a:spcAft>
            </a:pPr>
            <a:r>
              <a:rPr lang="en-GB" sz="1800" dirty="0">
                <a:latin typeface="Times New Roman" panose="02020603050405020304" pitchFamily="18" charset="0"/>
                <a:cs typeface="Times New Roman" panose="02020603050405020304" pitchFamily="18" charset="0"/>
              </a:rPr>
              <a:t>Success Self-Conformance Test Campaigns: automatic values according to the Success EO Self-CTCs loaded;</a:t>
            </a:r>
          </a:p>
          <a:p>
            <a:pPr lvl="1">
              <a:lnSpc>
                <a:spcPct val="150000"/>
              </a:lnSpc>
              <a:spcBef>
                <a:spcPts val="600"/>
              </a:spcBef>
              <a:spcAft>
                <a:spcPts val="600"/>
              </a:spcAft>
            </a:pPr>
            <a:r>
              <a:rPr lang="en-GB" sz="1800" dirty="0">
                <a:latin typeface="Times New Roman" panose="02020603050405020304" pitchFamily="18" charset="0"/>
                <a:cs typeface="Times New Roman" panose="02020603050405020304" pitchFamily="18" charset="0"/>
              </a:rPr>
              <a:t>Contact Details (Name, E-mail address, Phone Number).</a:t>
            </a:r>
          </a:p>
          <a:p>
            <a:pPr marL="0" indent="0">
              <a:lnSpc>
                <a:spcPct val="150000"/>
              </a:lnSpc>
              <a:spcBef>
                <a:spcPts val="600"/>
              </a:spcBef>
              <a:spcAft>
                <a:spcPts val="600"/>
              </a:spcAft>
              <a:buNone/>
            </a:pPr>
            <a:r>
              <a:rPr lang="en-GB" sz="2000" b="1" dirty="0">
                <a:latin typeface="Times New Roman" panose="02020603050405020304" pitchFamily="18" charset="0"/>
                <a:cs typeface="Times New Roman" panose="02020603050405020304" pitchFamily="18" charset="0"/>
              </a:rPr>
              <a:t>The user views the trader information and the trader preferences of a specific selected trader</a:t>
            </a:r>
          </a:p>
          <a:p>
            <a:pPr>
              <a:spcBef>
                <a:spcPts val="600"/>
              </a:spcBef>
              <a:spcAft>
                <a:spcPts val="600"/>
              </a:spcAft>
              <a:buFont typeface="Wingdings" panose="05000000000000000000" pitchFamily="2" charset="2"/>
              <a:buChar char="§"/>
            </a:pPr>
            <a:endParaRPr lang="en-GB" sz="2000" dirty="0">
              <a:latin typeface="Times New Roman" panose="02020603050405020304" pitchFamily="18" charset="0"/>
              <a:cs typeface="Times New Roman" panose="02020603050405020304" pitchFamily="18" charset="0"/>
            </a:endParaRPr>
          </a:p>
          <a:p>
            <a:pPr>
              <a:spcBef>
                <a:spcPts val="600"/>
              </a:spcBef>
              <a:spcAft>
                <a:spcPts val="600"/>
              </a:spcAft>
            </a:pPr>
            <a:endParaRPr lang="en-GB" sz="2200" dirty="0">
              <a:latin typeface="Times New Roman" panose="02020603050405020304" pitchFamily="18" charset="0"/>
              <a:cs typeface="Times New Roman" panose="02020603050405020304" pitchFamily="18" charset="0"/>
            </a:endParaRPr>
          </a:p>
        </p:txBody>
      </p:sp>
      <p:pic>
        <p:nvPicPr>
          <p:cNvPr id="7" name="Graphic 6" descr="Badge Tick1 with solid fill">
            <a:extLst>
              <a:ext uri="{FF2B5EF4-FFF2-40B4-BE49-F238E27FC236}">
                <a16:creationId xmlns:a16="http://schemas.microsoft.com/office/drawing/2014/main" id="{EF0A08B6-94E1-4E5B-92AF-1B761DCAE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3800" y="3742241"/>
            <a:ext cx="720000" cy="720000"/>
          </a:xfrm>
          <a:prstGeom prst="rect">
            <a:avLst/>
          </a:prstGeom>
        </p:spPr>
      </p:pic>
    </p:spTree>
    <p:extLst>
      <p:ext uri="{BB962C8B-B14F-4D97-AF65-F5344CB8AC3E}">
        <p14:creationId xmlns:p14="http://schemas.microsoft.com/office/powerpoint/2010/main" val="227495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297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The user can manage the information about a trader preference and, in addition, the information about the trader</a:t>
            </a:r>
            <a:r>
              <a:rPr lang="en-GB" sz="2000" dirty="0">
                <a:latin typeface="Times New Roman" panose="02020603050405020304" pitchFamily="18" charset="0"/>
                <a:cs typeface="Times New Roman" panose="02020603050405020304" pitchFamily="18" charset="0"/>
              </a:rPr>
              <a:t>.</a:t>
            </a:r>
          </a:p>
          <a:p>
            <a:pPr marL="0" indent="0">
              <a:spcAft>
                <a:spcPts val="1200"/>
              </a:spcAft>
              <a:buNone/>
            </a:pPr>
            <a:r>
              <a:rPr lang="en-GB" sz="2000" dirty="0">
                <a:latin typeface="Times New Roman" panose="02020603050405020304" pitchFamily="18" charset="0"/>
                <a:cs typeface="Times New Roman" panose="02020603050405020304" pitchFamily="18" charset="0"/>
              </a:rPr>
              <a:t>The user can configure the following information about the trader preference:</a:t>
            </a:r>
          </a:p>
          <a:p>
            <a:pPr lvl="1">
              <a:spcAft>
                <a:spcPts val="1200"/>
              </a:spcAft>
            </a:pPr>
            <a:r>
              <a:rPr lang="en-GB" sz="1800" dirty="0">
                <a:latin typeface="Times New Roman" panose="02020603050405020304" pitchFamily="18" charset="0"/>
                <a:cs typeface="Times New Roman" panose="02020603050405020304" pitchFamily="18" charset="0"/>
              </a:rPr>
              <a:t>Trader Information;</a:t>
            </a:r>
          </a:p>
          <a:p>
            <a:pPr lvl="1">
              <a:spcAft>
                <a:spcPts val="1200"/>
              </a:spcAft>
            </a:pPr>
            <a:r>
              <a:rPr lang="en-GB" sz="1800" dirty="0">
                <a:latin typeface="Times New Roman" panose="02020603050405020304" pitchFamily="18" charset="0"/>
                <a:cs typeface="Times New Roman" panose="02020603050405020304" pitchFamily="18" charset="0"/>
              </a:rPr>
              <a:t>Notification preferences;</a:t>
            </a:r>
          </a:p>
          <a:p>
            <a:pPr lvl="1">
              <a:spcAft>
                <a:spcPts val="1200"/>
              </a:spcAft>
            </a:pPr>
            <a:r>
              <a:rPr lang="en-GB" sz="1800" dirty="0">
                <a:latin typeface="Times New Roman" panose="02020603050405020304" pitchFamily="18" charset="0"/>
                <a:cs typeface="Times New Roman" panose="02020603050405020304" pitchFamily="18" charset="0"/>
              </a:rPr>
              <a:t>System configuration, which contains the trader’s AS4 AP preferences (if information is configured for the trader);</a:t>
            </a:r>
          </a:p>
          <a:p>
            <a:pPr lvl="1">
              <a:spcAft>
                <a:spcPts val="1200"/>
              </a:spcAft>
            </a:pPr>
            <a:r>
              <a:rPr lang="en-GB" sz="1800" dirty="0">
                <a:latin typeface="Times New Roman" panose="02020603050405020304" pitchFamily="18" charset="0"/>
                <a:cs typeface="Times New Roman" panose="02020603050405020304" pitchFamily="18" charset="0"/>
              </a:rPr>
              <a:t>Default communication path.</a:t>
            </a:r>
          </a:p>
        </p:txBody>
      </p:sp>
    </p:spTree>
    <p:extLst>
      <p:ext uri="{BB962C8B-B14F-4D97-AF65-F5344CB8AC3E}">
        <p14:creationId xmlns:p14="http://schemas.microsoft.com/office/powerpoint/2010/main" val="42734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5"/>
            <a:ext cx="9736853" cy="4407366"/>
          </a:xfrm>
        </p:spPr>
        <p:txBody>
          <a:bodyPr/>
          <a:lstStyle/>
          <a:p>
            <a:pPr marL="0" indent="0" algn="jus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National Service Desk (NSD)</a:t>
            </a:r>
            <a:endParaRPr lang="en-US" sz="22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National Service Desk</a:t>
            </a:r>
            <a:r>
              <a:rPr lang="en-US" sz="2000" dirty="0">
                <a:latin typeface="Times New Roman" panose="02020603050405020304" pitchFamily="18" charset="0"/>
                <a:cs typeface="Times New Roman" panose="02020603050405020304" pitchFamily="18" charset="0"/>
              </a:rPr>
              <a:t> is responsible for the following activities:</a:t>
            </a:r>
          </a:p>
          <a:p>
            <a:pPr marL="0" indent="0" algn="just">
              <a:buNone/>
            </a:pPr>
            <a:r>
              <a:rPr lang="en-US" sz="2000" dirty="0">
                <a:latin typeface="Times New Roman" panose="02020603050405020304" pitchFamily="18" charset="0"/>
                <a:cs typeface="Times New Roman" panose="02020603050405020304" pitchFamily="18" charset="0"/>
              </a:rPr>
              <a:t>• Follows-up and provides assistance to EO through ICS2 MON&amp;BS during Self-conformance test campaign;</a:t>
            </a:r>
          </a:p>
          <a:p>
            <a:pPr marL="0" indent="0" algn="just">
              <a:buNone/>
            </a:pPr>
            <a:r>
              <a:rPr lang="en-US" sz="2000" dirty="0">
                <a:latin typeface="Times New Roman" panose="02020603050405020304" pitchFamily="18" charset="0"/>
                <a:cs typeface="Times New Roman" panose="02020603050405020304" pitchFamily="18" charset="0"/>
              </a:rPr>
              <a:t>• Logs any issues/incidents found during EO Self-Conformance Test campaign that need to be investigated by National Service Helpdesk or Central Service Desk;</a:t>
            </a:r>
          </a:p>
          <a:p>
            <a:pPr marL="0" indent="0" algn="just">
              <a:buNone/>
            </a:pPr>
            <a:r>
              <a:rPr lang="en-US" sz="2000" dirty="0">
                <a:latin typeface="Times New Roman" panose="02020603050405020304" pitchFamily="18" charset="0"/>
                <a:cs typeface="Times New Roman" panose="02020603050405020304" pitchFamily="18" charset="0"/>
              </a:rPr>
              <a:t>• Resolves any issue/incident that occurred during the EO Self-Conformance Test campaign or dispatching them to Central Service Desk in case this is related to ICS2 central components;</a:t>
            </a:r>
          </a:p>
          <a:p>
            <a:pPr marL="0" indent="0" algn="just">
              <a:buNone/>
            </a:pPr>
            <a:r>
              <a:rPr lang="en-US" sz="2000" dirty="0">
                <a:latin typeface="Times New Roman" panose="02020603050405020304" pitchFamily="18" charset="0"/>
                <a:cs typeface="Times New Roman" panose="02020603050405020304" pitchFamily="18" charset="0"/>
              </a:rPr>
              <a:t>• Follows-up the CT incidents and shares the provided feedback to relevant EOs.</a:t>
            </a:r>
          </a:p>
          <a:p>
            <a:pPr marL="0" indent="0">
              <a:buNone/>
            </a:pPr>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3</a:t>
            </a:fld>
            <a:endParaRPr lang="en-GB" dirty="0"/>
          </a:p>
        </p:txBody>
      </p:sp>
      <p:sp>
        <p:nvSpPr>
          <p:cNvPr id="2" name="Title 1"/>
          <p:cNvSpPr>
            <a:spLocks noGrp="1"/>
          </p:cNvSpPr>
          <p:nvPr>
            <p:ph type="title"/>
          </p:nvPr>
        </p:nvSpPr>
        <p:spPr>
          <a:xfrm>
            <a:off x="1017856" y="473433"/>
            <a:ext cx="10515600" cy="782357"/>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national service desk and national project team in EO Conformance Testing</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83640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4800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edit the trader information</a:t>
            </a:r>
          </a:p>
          <a:p>
            <a:pPr>
              <a:spcAft>
                <a:spcPts val="12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enables the user to edit the contact details information only (Name / E-mail address / Phone Number)</a:t>
            </a:r>
          </a:p>
          <a:p>
            <a:pPr>
              <a:spcAft>
                <a:spcPts val="12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add a new system configuration (AS4 AP)</a:t>
            </a:r>
          </a:p>
          <a:p>
            <a:pPr>
              <a:spcAft>
                <a:spcPts val="12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presents to the user a modal pop-up with the following information that must be defined:</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PartyId such as &lt;system&gt;@&lt;EORI&gt;@&lt;MS&gt;, where &lt;system&gt; and &lt;MS&gt; are optional and &lt;EORI&gt; is the EORI from the Trader information;</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Endpoint URL, which is only required when the Message Exchange Pattern is equal to “push”;</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Support STI Service Version;</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Message Exchange Pattern (MEP): either “pull or “push”;</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TLS Client Certificate;</a:t>
            </a:r>
          </a:p>
          <a:p>
            <a:pPr lvl="1">
              <a:spcBef>
                <a:spcPts val="200"/>
              </a:spcBef>
              <a:spcAft>
                <a:spcPts val="200"/>
              </a:spcAft>
            </a:pPr>
            <a:r>
              <a:rPr lang="en-GB" sz="1800" dirty="0">
                <a:latin typeface="Times New Roman" panose="02020603050405020304" pitchFamily="18" charset="0"/>
                <a:cs typeface="Times New Roman" panose="02020603050405020304" pitchFamily="18" charset="0"/>
              </a:rPr>
              <a:t>Contact Details (Name, E-mail address, Phone Number).</a:t>
            </a:r>
          </a:p>
        </p:txBody>
      </p:sp>
    </p:spTree>
    <p:extLst>
      <p:ext uri="{BB962C8B-B14F-4D97-AF65-F5344CB8AC3E}">
        <p14:creationId xmlns:p14="http://schemas.microsoft.com/office/powerpoint/2010/main" val="21200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Manage Trader Preferences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3835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add new default communication path</a:t>
            </a:r>
          </a:p>
          <a:p>
            <a:pPr>
              <a:spcAft>
                <a:spcPts val="12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presents to the user a modal pop-up with the following information that must be defined:</a:t>
            </a:r>
          </a:p>
          <a:p>
            <a:pPr lvl="1">
              <a:spcAft>
                <a:spcPts val="600"/>
              </a:spcAft>
            </a:pPr>
            <a:r>
              <a:rPr lang="en-GB" sz="1800" dirty="0">
                <a:latin typeface="Times New Roman" panose="02020603050405020304" pitchFamily="18" charset="0"/>
                <a:cs typeface="Times New Roman" panose="02020603050405020304" pitchFamily="18" charset="0"/>
              </a:rPr>
              <a:t>Business domain;</a:t>
            </a:r>
          </a:p>
          <a:p>
            <a:pPr lvl="1">
              <a:spcAft>
                <a:spcPts val="600"/>
              </a:spcAft>
            </a:pPr>
            <a:r>
              <a:rPr lang="en-GB" sz="1800" dirty="0">
                <a:latin typeface="Times New Roman" panose="02020603050405020304" pitchFamily="18" charset="0"/>
                <a:cs typeface="Times New Roman" panose="02020603050405020304" pitchFamily="18" charset="0"/>
              </a:rPr>
              <a:t>Communication path;</a:t>
            </a:r>
          </a:p>
          <a:p>
            <a:pPr lvl="1">
              <a:spcAft>
                <a:spcPts val="600"/>
              </a:spcAft>
            </a:pPr>
            <a:r>
              <a:rPr lang="en-GB" sz="1800" dirty="0">
                <a:latin typeface="Times New Roman" panose="02020603050405020304" pitchFamily="18" charset="0"/>
                <a:cs typeface="Times New Roman" panose="02020603050405020304" pitchFamily="18" charset="0"/>
              </a:rPr>
              <a:t>PartyId.</a:t>
            </a:r>
          </a:p>
          <a:p>
            <a:pPr>
              <a:spcAft>
                <a:spcPts val="600"/>
              </a:spcAf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The user selects to delete a system configuration or a default communication path;</a:t>
            </a:r>
          </a:p>
          <a:p>
            <a:pPr>
              <a:spcAft>
                <a:spcPts val="600"/>
              </a:spcAft>
              <a:buFont typeface="Wingdings" panose="05000000000000000000" pitchFamily="2" charset="2"/>
              <a:buChar char="§"/>
            </a:pPr>
            <a:r>
              <a:rPr lang="en-GB" sz="2000" dirty="0">
                <a:latin typeface="Times New Roman" panose="02020603050405020304" pitchFamily="18" charset="0"/>
                <a:cs typeface="Times New Roman" panose="02020603050405020304" pitchFamily="18" charset="0"/>
              </a:rPr>
              <a:t>The system presents a pop-up requesting the user confirmation to proceed with deletion.</a:t>
            </a:r>
          </a:p>
          <a:p>
            <a:pPr marL="0" indent="0">
              <a:lnSpc>
                <a:spcPct val="200000"/>
              </a:lnSpc>
              <a:spcAft>
                <a:spcPts val="600"/>
              </a:spcAft>
              <a:buNone/>
            </a:pPr>
            <a:r>
              <a:rPr lang="en-GB" sz="2000" b="1" dirty="0">
                <a:latin typeface="Times New Roman" panose="02020603050405020304" pitchFamily="18" charset="0"/>
                <a:cs typeface="Times New Roman" panose="02020603050405020304" pitchFamily="18" charset="0"/>
              </a:rPr>
              <a:t>The system persists the action that was taken by the user </a:t>
            </a:r>
          </a:p>
        </p:txBody>
      </p:sp>
      <p:pic>
        <p:nvPicPr>
          <p:cNvPr id="7" name="Graphic 6" descr="Badge Tick1 with solid fill">
            <a:extLst>
              <a:ext uri="{FF2B5EF4-FFF2-40B4-BE49-F238E27FC236}">
                <a16:creationId xmlns:a16="http://schemas.microsoft.com/office/drawing/2014/main" id="{21CFED20-8214-4646-8F69-EFDFCBCC65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9457" y="4765700"/>
            <a:ext cx="720000" cy="720000"/>
          </a:xfrm>
          <a:prstGeom prst="rect">
            <a:avLst/>
          </a:prstGeom>
        </p:spPr>
      </p:pic>
    </p:spTree>
    <p:extLst>
      <p:ext uri="{BB962C8B-B14F-4D97-AF65-F5344CB8AC3E}">
        <p14:creationId xmlns:p14="http://schemas.microsoft.com/office/powerpoint/2010/main" val="229183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507849"/>
          </a:xfrm>
        </p:spPr>
        <p:txBody>
          <a:bodyPr/>
          <a:lstStyle/>
          <a:p>
            <a:pPr marL="0" indent="0">
              <a:spcAft>
                <a:spcPts val="1000"/>
              </a:spcAft>
              <a:buNone/>
            </a:pPr>
            <a:r>
              <a:rPr lang="en-US" sz="2200" b="1" dirty="0">
                <a:latin typeface="Times New Roman" panose="02020603050405020304" pitchFamily="18" charset="0"/>
                <a:cs typeface="Times New Roman" panose="02020603050405020304" pitchFamily="18" charset="0"/>
              </a:rPr>
              <a:t>EO Self-Conformance Test Campaign Use Cases</a:t>
            </a:r>
            <a:endParaRPr lang="el-GR" sz="2200" b="1" dirty="0">
              <a:latin typeface="Times New Roman" panose="02020603050405020304" pitchFamily="18" charset="0"/>
              <a:cs typeface="Times New Roman" panose="02020603050405020304" pitchFamily="18" charset="0"/>
            </a:endParaRPr>
          </a:p>
          <a:p>
            <a:pPr marL="0" indent="0">
              <a:spcAft>
                <a:spcPts val="1000"/>
              </a:spcAft>
              <a:buNone/>
            </a:pPr>
            <a:r>
              <a:rPr lang="en-US" sz="2000" dirty="0">
                <a:latin typeface="Times New Roman" panose="02020603050405020304" pitchFamily="18" charset="0"/>
                <a:cs typeface="Times New Roman" panose="02020603050405020304" pitchFamily="18" charset="0"/>
              </a:rPr>
              <a:t>This section defines all the </a:t>
            </a:r>
            <a:r>
              <a:rPr lang="en-US" sz="2000" b="1" dirty="0">
                <a:latin typeface="Times New Roman" panose="02020603050405020304" pitchFamily="18" charset="0"/>
                <a:cs typeface="Times New Roman" panose="02020603050405020304" pitchFamily="18" charset="0"/>
              </a:rPr>
              <a:t>basic flow use cases </a:t>
            </a:r>
            <a:r>
              <a:rPr lang="en-US" sz="2000" dirty="0">
                <a:latin typeface="Times New Roman" panose="02020603050405020304" pitchFamily="18" charset="0"/>
                <a:cs typeface="Times New Roman" panose="02020603050405020304" pitchFamily="18" charset="0"/>
              </a:rPr>
              <a:t>provided to </a:t>
            </a:r>
            <a:r>
              <a:rPr lang="en-US" sz="2000" b="1" dirty="0">
                <a:latin typeface="Times New Roman" panose="02020603050405020304" pitchFamily="18" charset="0"/>
                <a:cs typeface="Times New Roman" panose="02020603050405020304" pitchFamily="18" charset="0"/>
              </a:rPr>
              <a:t>consult the registered Self-Conformance Test Campaigns</a:t>
            </a:r>
            <a:r>
              <a:rPr lang="en-US" sz="2000" dirty="0">
                <a:latin typeface="Times New Roman" panose="02020603050405020304" pitchFamily="18" charset="0"/>
                <a:cs typeface="Times New Roman" panose="02020603050405020304" pitchFamily="18" charset="0"/>
              </a:rPr>
              <a:t> and to </a:t>
            </a:r>
            <a:r>
              <a:rPr lang="en-US" sz="2000" b="1" dirty="0">
                <a:latin typeface="Times New Roman" panose="02020603050405020304" pitchFamily="18" charset="0"/>
                <a:cs typeface="Times New Roman" panose="02020603050405020304" pitchFamily="18" charset="0"/>
              </a:rPr>
              <a:t>follow up the execution of the related Test Cases</a:t>
            </a:r>
            <a:r>
              <a:rPr lang="en-US" sz="2000" dirty="0">
                <a:latin typeface="Times New Roman" panose="02020603050405020304" pitchFamily="18" charset="0"/>
                <a:cs typeface="Times New Roman" panose="02020603050405020304" pitchFamily="18" charset="0"/>
              </a:rPr>
              <a:t>.</a:t>
            </a:r>
          </a:p>
          <a:p>
            <a:pPr marL="457200" lvl="1" indent="0">
              <a:spcAft>
                <a:spcPts val="1000"/>
              </a:spcAft>
              <a:buNone/>
            </a:pPr>
            <a:r>
              <a:rPr lang="en-US" dirty="0">
                <a:latin typeface="Times New Roman" panose="02020603050405020304" pitchFamily="18" charset="0"/>
                <a:cs typeface="Times New Roman" panose="02020603050405020304" pitchFamily="18" charset="0"/>
              </a:rPr>
              <a:t>In practice, the Member State Service Support – Monitoring Operator &amp; Member State Service Support – Message Operator can:</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Consult the EO Self-Conformance Test Campaigns (consult the Business Scenarios of each Test Campaign and consult the Messages of each Business Scenario);</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Consult successful EO Self-Conformance testing;</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Upload successful EO Self-Conformance testing;</a:t>
            </a:r>
          </a:p>
          <a:p>
            <a:pPr lvl="1">
              <a:spcAft>
                <a:spcPts val="10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Search EO messages not compliant with a successful Self-Conformance testing.</a:t>
            </a: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5082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Use Cases</a:t>
            </a:r>
          </a:p>
          <a:p>
            <a:pPr marL="0" indent="0">
              <a:buNone/>
            </a:pPr>
            <a:endParaRPr lang="en-US" dirty="0"/>
          </a:p>
        </p:txBody>
      </p:sp>
      <p:pic>
        <p:nvPicPr>
          <p:cNvPr id="6" name="Imagen 14">
            <a:extLst>
              <a:ext uri="{FF2B5EF4-FFF2-40B4-BE49-F238E27FC236}">
                <a16:creationId xmlns:a16="http://schemas.microsoft.com/office/drawing/2014/main" id="{FE5652C2-C040-423D-A087-00CFEDC239F3}"/>
              </a:ext>
            </a:extLst>
          </p:cNvPr>
          <p:cNvPicPr/>
          <p:nvPr/>
        </p:nvPicPr>
        <p:blipFill>
          <a:blip r:embed="rId3"/>
          <a:stretch>
            <a:fillRect/>
          </a:stretch>
        </p:blipFill>
        <p:spPr>
          <a:xfrm>
            <a:off x="2642616" y="1792224"/>
            <a:ext cx="5779008" cy="4242816"/>
          </a:xfrm>
          <a:prstGeom prst="rect">
            <a:avLst/>
          </a:prstGeom>
        </p:spPr>
      </p:pic>
    </p:spTree>
    <p:extLst>
      <p:ext uri="{BB962C8B-B14F-4D97-AF65-F5344CB8AC3E}">
        <p14:creationId xmlns:p14="http://schemas.microsoft.com/office/powerpoint/2010/main" val="174176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34</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750938"/>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Use Cases</a:t>
            </a:r>
          </a:p>
          <a:p>
            <a:pPr marL="0" indent="0">
              <a:buNone/>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Member State Service Support – Monitoring Operator </a:t>
            </a:r>
            <a:r>
              <a:rPr lang="en-US" sz="2000" dirty="0">
                <a:latin typeface="Times New Roman" panose="02020603050405020304" pitchFamily="18" charset="0"/>
                <a:cs typeface="Times New Roman" panose="02020603050405020304" pitchFamily="18" charset="0"/>
              </a:rPr>
              <a:t>or</a:t>
            </a:r>
            <a:r>
              <a:rPr lang="en-US" sz="2000" b="1" dirty="0">
                <a:latin typeface="Times New Roman" panose="02020603050405020304" pitchFamily="18" charset="0"/>
                <a:cs typeface="Times New Roman" panose="02020603050405020304" pitchFamily="18" charset="0"/>
              </a:rPr>
              <a:t> Member State Service Support – Message Operator</a:t>
            </a:r>
            <a:r>
              <a:rPr lang="en-US" sz="2000" dirty="0">
                <a:latin typeface="Times New Roman" panose="02020603050405020304" pitchFamily="18" charset="0"/>
                <a:cs typeface="Times New Roman" panose="02020603050405020304" pitchFamily="18" charset="0"/>
              </a:rPr>
              <a:t> can:</a:t>
            </a: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Oval 5">
            <a:extLst>
              <a:ext uri="{FF2B5EF4-FFF2-40B4-BE49-F238E27FC236}">
                <a16:creationId xmlns:a16="http://schemas.microsoft.com/office/drawing/2014/main" id="{C81AA4BC-9FAB-4A90-BA71-E224A0735CB8}"/>
              </a:ext>
            </a:extLst>
          </p:cNvPr>
          <p:cNvSpPr/>
          <p:nvPr/>
        </p:nvSpPr>
        <p:spPr>
          <a:xfrm>
            <a:off x="1789766" y="2570571"/>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effectLst/>
                <a:latin typeface="Times New Roman" panose="02020603050405020304" pitchFamily="18" charset="0"/>
                <a:ea typeface="Times New Roman" panose="02020603050405020304" pitchFamily="18" charset="0"/>
              </a:rPr>
              <a:t>Consult the EO Self-Conformance Test Campaigns</a:t>
            </a:r>
            <a:endParaRPr lang="en-US" b="1" dirty="0"/>
          </a:p>
        </p:txBody>
      </p:sp>
      <p:sp>
        <p:nvSpPr>
          <p:cNvPr id="8" name="Oval 7">
            <a:extLst>
              <a:ext uri="{FF2B5EF4-FFF2-40B4-BE49-F238E27FC236}">
                <a16:creationId xmlns:a16="http://schemas.microsoft.com/office/drawing/2014/main" id="{9D3E8239-B0CD-42A3-811C-A633A6D11A5E}"/>
              </a:ext>
            </a:extLst>
          </p:cNvPr>
          <p:cNvSpPr/>
          <p:nvPr/>
        </p:nvSpPr>
        <p:spPr>
          <a:xfrm>
            <a:off x="6587032" y="2557282"/>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Consult successful EO Self-Conformance testing</a:t>
            </a:r>
            <a:endParaRPr lang="en-US" dirty="0"/>
          </a:p>
        </p:txBody>
      </p:sp>
      <p:sp>
        <p:nvSpPr>
          <p:cNvPr id="9" name="Oval 8">
            <a:extLst>
              <a:ext uri="{FF2B5EF4-FFF2-40B4-BE49-F238E27FC236}">
                <a16:creationId xmlns:a16="http://schemas.microsoft.com/office/drawing/2014/main" id="{A6958D9A-3492-4B00-84DF-0E734F020188}"/>
              </a:ext>
            </a:extLst>
          </p:cNvPr>
          <p:cNvSpPr/>
          <p:nvPr/>
        </p:nvSpPr>
        <p:spPr>
          <a:xfrm>
            <a:off x="1773053" y="4736263"/>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Search EO messages not compliant with a successful Self-Conformance testing</a:t>
            </a:r>
            <a:endParaRPr lang="en-US" dirty="0"/>
          </a:p>
        </p:txBody>
      </p:sp>
      <p:sp>
        <p:nvSpPr>
          <p:cNvPr id="10" name="Oval 9">
            <a:extLst>
              <a:ext uri="{FF2B5EF4-FFF2-40B4-BE49-F238E27FC236}">
                <a16:creationId xmlns:a16="http://schemas.microsoft.com/office/drawing/2014/main" id="{DD7272FE-B47F-4326-ACF5-6C6EBA93517A}"/>
              </a:ext>
            </a:extLst>
          </p:cNvPr>
          <p:cNvSpPr/>
          <p:nvPr/>
        </p:nvSpPr>
        <p:spPr>
          <a:xfrm>
            <a:off x="6573123" y="4736263"/>
            <a:ext cx="3416440" cy="1306286"/>
          </a:xfrm>
          <a:prstGeom prst="ellipse">
            <a:avLst/>
          </a:prstGeom>
          <a:solidFill>
            <a:schemeClr val="tx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Upload successful EO Self-Conformance testing</a:t>
            </a:r>
            <a:endParaRPr lang="en-US" dirty="0"/>
          </a:p>
        </p:txBody>
      </p:sp>
      <p:sp>
        <p:nvSpPr>
          <p:cNvPr id="3" name="Arrow: Right 2">
            <a:extLst>
              <a:ext uri="{FF2B5EF4-FFF2-40B4-BE49-F238E27FC236}">
                <a16:creationId xmlns:a16="http://schemas.microsoft.com/office/drawing/2014/main" id="{787BD77D-A797-40D5-AF36-679B8EC1567C}"/>
              </a:ext>
            </a:extLst>
          </p:cNvPr>
          <p:cNvSpPr/>
          <p:nvPr/>
        </p:nvSpPr>
        <p:spPr>
          <a:xfrm>
            <a:off x="5420379" y="2952622"/>
            <a:ext cx="978408" cy="484632"/>
          </a:xfrm>
          <a:prstGeom prst="rightArrow">
            <a:avLst/>
          </a:prstGeom>
          <a:solidFill>
            <a:srgbClr val="035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1836B2B-1446-4D68-8D63-D94B201AA730}"/>
              </a:ext>
            </a:extLst>
          </p:cNvPr>
          <p:cNvSpPr/>
          <p:nvPr/>
        </p:nvSpPr>
        <p:spPr>
          <a:xfrm>
            <a:off x="8052936" y="4038315"/>
            <a:ext cx="484632" cy="597722"/>
          </a:xfrm>
          <a:prstGeom prst="downArrow">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5B543B15-3F55-45B4-8D1C-68C2E2DCDAD4}"/>
              </a:ext>
            </a:extLst>
          </p:cNvPr>
          <p:cNvSpPr/>
          <p:nvPr/>
        </p:nvSpPr>
        <p:spPr>
          <a:xfrm>
            <a:off x="3238957" y="3964085"/>
            <a:ext cx="484632" cy="597722"/>
          </a:xfrm>
          <a:prstGeom prst="upArrow">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F27FE363-EF36-4DC2-8B05-C6E2C7FA40BB}"/>
              </a:ext>
            </a:extLst>
          </p:cNvPr>
          <p:cNvSpPr/>
          <p:nvPr/>
        </p:nvSpPr>
        <p:spPr>
          <a:xfrm>
            <a:off x="5359278" y="5079436"/>
            <a:ext cx="978408" cy="484632"/>
          </a:xfrm>
          <a:prstGeom prst="leftArrow">
            <a:avLst/>
          </a:prstGeom>
          <a:solidFill>
            <a:srgbClr val="035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832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35</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This use case provides to the user the ability to consult the self-registered EO Test Campaigns.</a:t>
            </a:r>
          </a:p>
          <a:p>
            <a:pPr lvl="1">
              <a:spcAft>
                <a:spcPts val="1200"/>
              </a:spcAft>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user accesses the EO Self-Conformance Test Campaigns webpage.</a:t>
            </a:r>
          </a:p>
          <a:p>
            <a:pPr lvl="1">
              <a:spcAft>
                <a:spcPts val="1200"/>
              </a:spcAft>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The system presents:</a:t>
            </a:r>
          </a:p>
          <a:p>
            <a:pPr lvl="2">
              <a:spcAft>
                <a:spcPts val="1200"/>
              </a:spcAft>
              <a:buFont typeface="Wingdings" panose="05000000000000000000" pitchFamily="2" charset="2"/>
              <a:buChar char="§"/>
            </a:pPr>
            <a:r>
              <a:rPr lang="en-GB" sz="2000" b="1" dirty="0">
                <a:latin typeface="Times New Roman" panose="02020603050405020304" pitchFamily="18" charset="0"/>
                <a:cs typeface="Times New Roman" panose="02020603050405020304" pitchFamily="18" charset="0"/>
              </a:rPr>
              <a:t>Information related to the active Test Scenario:</a:t>
            </a:r>
          </a:p>
          <a:p>
            <a:pPr lvl="3">
              <a:spcAft>
                <a:spcPts val="1200"/>
              </a:spcAft>
            </a:pPr>
            <a:r>
              <a:rPr lang="en-GB" sz="1800" dirty="0">
                <a:latin typeface="Times New Roman" panose="02020603050405020304" pitchFamily="18" charset="0"/>
                <a:cs typeface="Times New Roman" panose="02020603050405020304" pitchFamily="18" charset="0"/>
              </a:rPr>
              <a:t>Name;</a:t>
            </a:r>
          </a:p>
          <a:p>
            <a:pPr lvl="3">
              <a:spcAft>
                <a:spcPts val="1200"/>
              </a:spcAft>
            </a:pPr>
            <a:r>
              <a:rPr lang="en-GB" sz="1800" dirty="0">
                <a:latin typeface="Times New Roman" panose="02020603050405020304" pitchFamily="18" charset="0"/>
                <a:cs typeface="Times New Roman" panose="02020603050405020304" pitchFamily="18" charset="0"/>
              </a:rPr>
              <a:t>Start Date;</a:t>
            </a:r>
          </a:p>
          <a:p>
            <a:pPr lvl="3">
              <a:spcAft>
                <a:spcPts val="1200"/>
              </a:spcAft>
            </a:pPr>
            <a:r>
              <a:rPr lang="en-GB" sz="1800" dirty="0">
                <a:latin typeface="Times New Roman" panose="02020603050405020304" pitchFamily="18" charset="0"/>
                <a:cs typeface="Times New Roman" panose="02020603050405020304" pitchFamily="18" charset="0"/>
              </a:rPr>
              <a:t>End date.</a:t>
            </a:r>
          </a:p>
          <a:p>
            <a:pPr marL="0" indent="0">
              <a:lnSpc>
                <a:spcPct val="150000"/>
              </a:lnSpc>
              <a:spcAft>
                <a:spcPts val="1200"/>
              </a:spcAft>
              <a:buNone/>
            </a:pPr>
            <a:endParaRPr lang="en-GB" sz="2000" dirty="0"/>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311540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36</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available search criteria to search campaigns</a:t>
            </a:r>
            <a:r>
              <a:rPr lang="en-US" sz="2000" dirty="0">
                <a:latin typeface="Times New Roman" panose="02020603050405020304" pitchFamily="18" charset="0"/>
                <a:cs typeface="Times New Roman" panose="02020603050405020304" pitchFamily="18" charset="0"/>
              </a:rPr>
              <a:t>:</a:t>
            </a:r>
          </a:p>
          <a:p>
            <a:pPr lvl="1">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Sender PartyId</a:t>
            </a:r>
          </a:p>
          <a:p>
            <a:pPr lvl="1">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Business Role</a:t>
            </a:r>
            <a:r>
              <a:rPr lang="en-US" dirty="0">
                <a:latin typeface="Times New Roman" panose="02020603050405020304" pitchFamily="18" charset="0"/>
                <a:cs typeface="Times New Roman" panose="02020603050405020304" pitchFamily="18" charset="0"/>
              </a:rPr>
              <a:t>, possible values:</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Postal Operator;</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Express Operator;</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Carrier;</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House Filer;</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Notify Party;</a:t>
            </a:r>
          </a:p>
          <a:p>
            <a:pPr lvl="2">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Person notifying the arrival.</a:t>
            </a: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96251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lvl="1">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ENS Filing type, possible values depending on the Business Role selected:</a:t>
            </a:r>
          </a:p>
          <a:p>
            <a:pPr lvl="2"/>
            <a:r>
              <a:rPr lang="en-US" b="1" dirty="0">
                <a:latin typeface="Times New Roman" panose="02020603050405020304" pitchFamily="18" charset="0"/>
                <a:cs typeface="Times New Roman" panose="02020603050405020304" pitchFamily="18" charset="0"/>
              </a:rPr>
              <a:t>For Carrier</a:t>
            </a:r>
            <a:r>
              <a:rPr lang="en-US" dirty="0">
                <a:latin typeface="Times New Roman" panose="02020603050405020304" pitchFamily="18" charset="0"/>
                <a:cs typeface="Times New Roman" panose="02020603050405020304" pitchFamily="18" charset="0"/>
              </a:rPr>
              <a:t>: F20, F21, F27, F28, F29 and F42</a:t>
            </a:r>
          </a:p>
          <a:p>
            <a:pPr lvl="2"/>
            <a:r>
              <a:rPr lang="en-US" b="1" dirty="0">
                <a:latin typeface="Times New Roman" panose="02020603050405020304" pitchFamily="18" charset="0"/>
                <a:cs typeface="Times New Roman" panose="02020603050405020304" pitchFamily="18" charset="0"/>
              </a:rPr>
              <a:t>For House Filer</a:t>
            </a:r>
            <a:r>
              <a:rPr lang="en-US" dirty="0">
                <a:latin typeface="Times New Roman" panose="02020603050405020304" pitchFamily="18" charset="0"/>
                <a:cs typeface="Times New Roman" panose="02020603050405020304" pitchFamily="18" charset="0"/>
              </a:rPr>
              <a:t>: F22, F23, F25, F24 and F26</a:t>
            </a:r>
          </a:p>
          <a:p>
            <a:pPr lvl="2"/>
            <a:endParaRPr lang="en-US" dirty="0">
              <a:latin typeface="Times New Roman" panose="02020603050405020304" pitchFamily="18" charset="0"/>
              <a:cs typeface="Times New Roman" panose="02020603050405020304" pitchFamily="18" charset="0"/>
            </a:endParaRPr>
          </a:p>
          <a:p>
            <a:pPr marL="914400" lvl="2"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Campaign Status</a:t>
            </a:r>
          </a:p>
          <a:p>
            <a:pPr lvl="1">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Registration Date</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
        <p:nvSpPr>
          <p:cNvPr id="7" name="Rectangle: Rounded Corners 6">
            <a:extLst>
              <a:ext uri="{FF2B5EF4-FFF2-40B4-BE49-F238E27FC236}">
                <a16:creationId xmlns:a16="http://schemas.microsoft.com/office/drawing/2014/main" id="{1AE4EEE2-5969-44C9-9B2A-4DF85B9331B9}"/>
              </a:ext>
            </a:extLst>
          </p:cNvPr>
          <p:cNvSpPr/>
          <p:nvPr/>
        </p:nvSpPr>
        <p:spPr>
          <a:xfrm>
            <a:off x="1720110" y="3586423"/>
            <a:ext cx="8808720" cy="8880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i="1" dirty="0">
              <a:latin typeface="Times New Roman" panose="02020603050405020304" pitchFamily="18" charset="0"/>
              <a:cs typeface="Times New Roman" panose="02020603050405020304" pitchFamily="18" charset="0"/>
            </a:endParaRPr>
          </a:p>
          <a:p>
            <a:pPr algn="ctr"/>
            <a:r>
              <a:rPr lang="en-US" b="1" i="1" dirty="0">
                <a:latin typeface="Times New Roman" panose="02020603050405020304" pitchFamily="18" charset="0"/>
                <a:cs typeface="Times New Roman" panose="02020603050405020304" pitchFamily="18" charset="0"/>
              </a:rPr>
              <a:t>If none of these Business roles is selected the ENS Filing type field will not be displayed, otherwise it is a mandatory field</a:t>
            </a:r>
          </a:p>
          <a:p>
            <a:pPr algn="ctr"/>
            <a:endParaRPr lang="en-GB" dirty="0"/>
          </a:p>
        </p:txBody>
      </p:sp>
    </p:spTree>
    <p:extLst>
      <p:ext uri="{BB962C8B-B14F-4D97-AF65-F5344CB8AC3E}">
        <p14:creationId xmlns:p14="http://schemas.microsoft.com/office/powerpoint/2010/main" val="23534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user enters the intended search criteria and selects to search Conformance Test Campaigns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system presents a grid with the Campaigns matching the inserted criteria, sorted by descending Registration Date, with the columns:</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Sender PartyId;</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Business Role;</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ENS Filing Type;</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Registration Date;</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Status;</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Action (View).</a:t>
            </a: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2013851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user selects to view an EO Test Campaign</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system presents a grid with the Business Scenarios of the EO Test Campaign, with the columns:</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Sender PartyId;</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Business Role;</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ENS Filing Type;</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Business Scenario;</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Business Scenario Status;</a:t>
            </a:r>
          </a:p>
          <a:p>
            <a:pPr lvl="1">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Action (View).</a:t>
            </a: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192823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5"/>
            <a:ext cx="9736853" cy="4407366"/>
          </a:xfrm>
        </p:spPr>
        <p:txBody>
          <a:bodyPr/>
          <a:lstStyle/>
          <a:p>
            <a:pPr marL="0" indent="0" algn="jus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National Service Desk (NSD)</a:t>
            </a:r>
            <a:endParaRPr lang="en-US" sz="22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4</a:t>
            </a:fld>
            <a:endParaRPr lang="en-GB" dirty="0"/>
          </a:p>
        </p:txBody>
      </p:sp>
      <p:sp>
        <p:nvSpPr>
          <p:cNvPr id="2" name="Title 1"/>
          <p:cNvSpPr>
            <a:spLocks noGrp="1"/>
          </p:cNvSpPr>
          <p:nvPr>
            <p:ph type="title"/>
          </p:nvPr>
        </p:nvSpPr>
        <p:spPr>
          <a:xfrm>
            <a:off x="1017856" y="473433"/>
            <a:ext cx="10515600" cy="782357"/>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national service desk and national project team in EO Conformance Testing</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7">
            <a:extLst>
              <a:ext uri="{FF2B5EF4-FFF2-40B4-BE49-F238E27FC236}">
                <a16:creationId xmlns:a16="http://schemas.microsoft.com/office/drawing/2014/main" id="{74BF6013-4A65-4396-92E3-DB36E6F4FFDB}"/>
              </a:ext>
            </a:extLst>
          </p:cNvPr>
          <p:cNvSpPr txBox="1">
            <a:spLocks/>
          </p:cNvSpPr>
          <p:nvPr/>
        </p:nvSpPr>
        <p:spPr>
          <a:xfrm>
            <a:off x="2001634" y="2085578"/>
            <a:ext cx="7510087" cy="791999"/>
          </a:xfrm>
          <a:prstGeom prst="rect">
            <a:avLst/>
          </a:prstGeom>
          <a:solidFill>
            <a:srgbClr val="00B0F0"/>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interaction with EOs, National Customs Authority is represented by its National Service Desk (NSD)</a:t>
            </a:r>
          </a:p>
          <a:p>
            <a:pPr marL="0" indent="0" algn="ctr">
              <a:spcAft>
                <a:spcPts val="1200"/>
              </a:spcAft>
              <a:buFont typeface="Arial" panose="020B0604020202020204" pitchFamily="34" charset="0"/>
              <a:buNone/>
            </a:pPr>
            <a:endParaRPr lang="en-US" sz="1800" dirty="0"/>
          </a:p>
        </p:txBody>
      </p:sp>
      <p:pic>
        <p:nvPicPr>
          <p:cNvPr id="8" name="Picture 7" descr="A close up of a logo&#10;&#10;Description automatically generated">
            <a:extLst>
              <a:ext uri="{FF2B5EF4-FFF2-40B4-BE49-F238E27FC236}">
                <a16:creationId xmlns:a16="http://schemas.microsoft.com/office/drawing/2014/main" id="{7388F513-3469-41DB-B1AA-505E61890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03" y="3141921"/>
            <a:ext cx="1014979" cy="108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7D38FA13-782E-4EF9-A93B-5EE95D3C9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707" y="3141921"/>
            <a:ext cx="1030912" cy="1080000"/>
          </a:xfrm>
          <a:prstGeom prst="rect">
            <a:avLst/>
          </a:prstGeom>
        </p:spPr>
      </p:pic>
      <p:sp>
        <p:nvSpPr>
          <p:cNvPr id="10" name="Rectangle 9">
            <a:extLst>
              <a:ext uri="{FF2B5EF4-FFF2-40B4-BE49-F238E27FC236}">
                <a16:creationId xmlns:a16="http://schemas.microsoft.com/office/drawing/2014/main" id="{E7B957C8-9309-4ED8-940E-4063DC347C7B}"/>
              </a:ext>
            </a:extLst>
          </p:cNvPr>
          <p:cNvSpPr/>
          <p:nvPr/>
        </p:nvSpPr>
        <p:spPr>
          <a:xfrm>
            <a:off x="6764403" y="4261447"/>
            <a:ext cx="2160000" cy="79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Service Desk (NSD)</a:t>
            </a:r>
          </a:p>
        </p:txBody>
      </p:sp>
      <p:pic>
        <p:nvPicPr>
          <p:cNvPr id="11" name="Picture 10" descr="A picture containing object, light&#10;&#10;Description automatically generated">
            <a:extLst>
              <a:ext uri="{FF2B5EF4-FFF2-40B4-BE49-F238E27FC236}">
                <a16:creationId xmlns:a16="http://schemas.microsoft.com/office/drawing/2014/main" id="{8CA5EE02-9098-4BE7-83AE-0D450993B84B}"/>
              </a:ext>
            </a:extLst>
          </p:cNvPr>
          <p:cNvPicPr>
            <a:picLocks noChangeAspect="1"/>
          </p:cNvPicPr>
          <p:nvPr/>
        </p:nvPicPr>
        <p:blipFill rotWithShape="1">
          <a:blip r:embed="rId5">
            <a:extLst>
              <a:ext uri="{28A0092B-C50C-407E-A947-70E740481C1C}">
                <a14:useLocalDpi xmlns:a14="http://schemas.microsoft.com/office/drawing/2010/main" val="0"/>
              </a:ext>
            </a:extLst>
          </a:blip>
          <a:srcRect t="12981" b="10636"/>
          <a:stretch/>
        </p:blipFill>
        <p:spPr>
          <a:xfrm>
            <a:off x="2799153" y="3110528"/>
            <a:ext cx="1602448" cy="1224000"/>
          </a:xfrm>
          <a:prstGeom prst="rect">
            <a:avLst/>
          </a:prstGeom>
        </p:spPr>
      </p:pic>
      <p:sp>
        <p:nvSpPr>
          <p:cNvPr id="12" name="Rectangle 11">
            <a:extLst>
              <a:ext uri="{FF2B5EF4-FFF2-40B4-BE49-F238E27FC236}">
                <a16:creationId xmlns:a16="http://schemas.microsoft.com/office/drawing/2014/main" id="{EF19F4BE-85EB-4836-BB3B-E832DD248E8C}"/>
              </a:ext>
            </a:extLst>
          </p:cNvPr>
          <p:cNvSpPr/>
          <p:nvPr/>
        </p:nvSpPr>
        <p:spPr>
          <a:xfrm>
            <a:off x="2520377" y="4261447"/>
            <a:ext cx="2160000" cy="79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Customs Authority (NA)</a:t>
            </a:r>
          </a:p>
        </p:txBody>
      </p:sp>
      <p:cxnSp>
        <p:nvCxnSpPr>
          <p:cNvPr id="13" name="Straight Arrow Connector 12">
            <a:extLst>
              <a:ext uri="{FF2B5EF4-FFF2-40B4-BE49-F238E27FC236}">
                <a16:creationId xmlns:a16="http://schemas.microsoft.com/office/drawing/2014/main" id="{0689A671-3518-442E-9CAA-766D058EABF5}"/>
              </a:ext>
            </a:extLst>
          </p:cNvPr>
          <p:cNvCxnSpPr>
            <a:cxnSpLocks/>
          </p:cNvCxnSpPr>
          <p:nvPr/>
        </p:nvCxnSpPr>
        <p:spPr>
          <a:xfrm>
            <a:off x="4778556" y="4282490"/>
            <a:ext cx="1847476" cy="0"/>
          </a:xfrm>
          <a:prstGeom prst="straightConnector1">
            <a:avLst/>
          </a:prstGeom>
          <a:ln w="6350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42628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user selects to view a Business Scenario</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system presents a grid with the Messages of the Business Scenario, with the columns:</a:t>
            </a:r>
          </a:p>
          <a:p>
            <a:pPr lvl="1">
              <a:spcBef>
                <a:spcPts val="0"/>
              </a:spcBef>
              <a:spcAft>
                <a:spcPts val="0"/>
              </a:spcAft>
            </a:pPr>
            <a:r>
              <a:rPr lang="en-US" sz="1800" dirty="0">
                <a:latin typeface="Times New Roman" panose="02020603050405020304" pitchFamily="18" charset="0"/>
                <a:cs typeface="Times New Roman" panose="02020603050405020304" pitchFamily="18" charset="0"/>
              </a:rPr>
              <a:t>Step sequence is the same as defined in “</a:t>
            </a:r>
            <a:r>
              <a:rPr lang="en-GB" sz="1800" i="1" dirty="0">
                <a:effectLst/>
                <a:latin typeface="Times New Roman" panose="02020603050405020304" pitchFamily="18" charset="0"/>
                <a:ea typeface="Times New Roman" panose="02020603050405020304" pitchFamily="18" charset="0"/>
              </a:rPr>
              <a:t>ICS2 Test Design Specifications for Economic Operator Conformance Test Cases R2</a:t>
            </a:r>
            <a:r>
              <a:rPr lang="en-GB" sz="1800" dirty="0">
                <a:effectLst/>
                <a:latin typeface="Times New Roman" panose="02020603050405020304" pitchFamily="18" charset="0"/>
                <a:ea typeface="Times New Roman" panose="02020603050405020304" pitchFamily="18" charset="0"/>
              </a:rPr>
              <a:t>”. In a case a step included more than one message then all these messages will have the same step sequence number:</a:t>
            </a:r>
          </a:p>
          <a:p>
            <a:pPr lvl="2">
              <a:spcAft>
                <a:spcPts val="600"/>
              </a:spcAft>
            </a:pPr>
            <a:r>
              <a:rPr lang="en-GB" dirty="0">
                <a:latin typeface="Times New Roman" panose="02020603050405020304" pitchFamily="18" charset="0"/>
                <a:cs typeface="Times New Roman" panose="02020603050405020304" pitchFamily="18" charset="0"/>
              </a:rPr>
              <a:t>Message Type;</a:t>
            </a:r>
          </a:p>
          <a:p>
            <a:pPr lvl="2">
              <a:spcAft>
                <a:spcPts val="600"/>
              </a:spcAft>
            </a:pPr>
            <a:r>
              <a:rPr lang="en-GB" dirty="0">
                <a:latin typeface="Times New Roman" panose="02020603050405020304" pitchFamily="18" charset="0"/>
                <a:cs typeface="Times New Roman" panose="02020603050405020304" pitchFamily="18" charset="0"/>
              </a:rPr>
              <a:t>Identifier;</a:t>
            </a:r>
          </a:p>
          <a:p>
            <a:pPr lvl="2">
              <a:spcAft>
                <a:spcPts val="600"/>
              </a:spcAft>
            </a:pPr>
            <a:r>
              <a:rPr lang="en-GB" dirty="0">
                <a:latin typeface="Times New Roman" panose="02020603050405020304" pitchFamily="18" charset="0"/>
                <a:cs typeface="Times New Roman" panose="02020603050405020304" pitchFamily="18" charset="0"/>
              </a:rPr>
              <a:t>Optionality;</a:t>
            </a:r>
          </a:p>
          <a:p>
            <a:pPr lvl="2">
              <a:spcAft>
                <a:spcPts val="600"/>
              </a:spcAft>
            </a:pPr>
            <a:r>
              <a:rPr lang="en-GB" dirty="0">
                <a:latin typeface="Times New Roman" panose="02020603050405020304" pitchFamily="18" charset="0"/>
                <a:cs typeface="Times New Roman" panose="02020603050405020304" pitchFamily="18" charset="0"/>
              </a:rPr>
              <a:t>Execution Date;</a:t>
            </a:r>
          </a:p>
          <a:p>
            <a:pPr lvl="2">
              <a:spcAft>
                <a:spcPts val="600"/>
              </a:spcAft>
            </a:pPr>
            <a:r>
              <a:rPr lang="en-GB" dirty="0">
                <a:latin typeface="Times New Roman" panose="02020603050405020304" pitchFamily="18" charset="0"/>
                <a:cs typeface="Times New Roman" panose="02020603050405020304" pitchFamily="18" charset="0"/>
              </a:rPr>
              <a:t>STI status;</a:t>
            </a:r>
          </a:p>
          <a:p>
            <a:pPr lvl="2">
              <a:spcAft>
                <a:spcPts val="600"/>
              </a:spcAft>
            </a:pPr>
            <a:r>
              <a:rPr lang="en-GB" dirty="0">
                <a:latin typeface="Times New Roman" panose="02020603050405020304" pitchFamily="18" charset="0"/>
                <a:cs typeface="Times New Roman" panose="02020603050405020304" pitchFamily="18" charset="0"/>
              </a:rPr>
              <a:t>Action (View).</a:t>
            </a:r>
            <a:endParaRPr lang="en-US" dirty="0">
              <a:latin typeface="Times New Roman" panose="02020603050405020304" pitchFamily="18" charset="0"/>
              <a:cs typeface="Times New Roman" panose="02020603050405020304" pitchFamily="18" charset="0"/>
            </a:endParaRP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200902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user selects to view a Message with status Failed/Success</a:t>
            </a:r>
          </a:p>
          <a:p>
            <a:pPr>
              <a:buFont typeface="Wingdings" panose="05000000000000000000" pitchFamily="2" charset="2"/>
              <a:buChar char="ü"/>
            </a:pP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sp>
        <p:nvSpPr>
          <p:cNvPr id="8" name="Rectangle: Rounded Corners 7">
            <a:extLst>
              <a:ext uri="{FF2B5EF4-FFF2-40B4-BE49-F238E27FC236}">
                <a16:creationId xmlns:a16="http://schemas.microsoft.com/office/drawing/2014/main" id="{AB477A27-0811-42FF-B283-AD8F875AFC7F}"/>
              </a:ext>
            </a:extLst>
          </p:cNvPr>
          <p:cNvSpPr/>
          <p:nvPr/>
        </p:nvSpPr>
        <p:spPr>
          <a:xfrm>
            <a:off x="1755230" y="2365350"/>
            <a:ext cx="8630920" cy="6472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i="1" dirty="0">
              <a:latin typeface="Times New Roman" panose="02020603050405020304" pitchFamily="18" charset="0"/>
              <a:cs typeface="Times New Roman" panose="02020603050405020304" pitchFamily="18" charset="0"/>
            </a:endParaRPr>
          </a:p>
          <a:p>
            <a:pPr algn="ctr"/>
            <a:r>
              <a:rPr lang="en-US" b="1" i="1" dirty="0">
                <a:latin typeface="Times New Roman" panose="02020603050405020304" pitchFamily="18" charset="0"/>
                <a:cs typeface="Times New Roman" panose="02020603050405020304" pitchFamily="18" charset="0"/>
              </a:rPr>
              <a:t>The “View a message” action is only available for messages with Status Failed / Success</a:t>
            </a:r>
          </a:p>
          <a:p>
            <a:pPr algn="ctr"/>
            <a:endParaRPr lang="en-GB" dirty="0"/>
          </a:p>
        </p:txBody>
      </p:sp>
      <p:sp>
        <p:nvSpPr>
          <p:cNvPr id="9" name="Rectangle: Rounded Corners 8">
            <a:extLst>
              <a:ext uri="{FF2B5EF4-FFF2-40B4-BE49-F238E27FC236}">
                <a16:creationId xmlns:a16="http://schemas.microsoft.com/office/drawing/2014/main" id="{322EAD7D-2393-46E8-A330-6A4443A8B0B9}"/>
              </a:ext>
            </a:extLst>
          </p:cNvPr>
          <p:cNvSpPr/>
          <p:nvPr/>
        </p:nvSpPr>
        <p:spPr>
          <a:xfrm>
            <a:off x="1017856" y="3724513"/>
            <a:ext cx="10105668" cy="1709676"/>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buFont typeface="Arial" panose="020B0604020202020204" pitchFamily="34" charset="0"/>
              <a:buChar char="•"/>
            </a:pPr>
            <a:r>
              <a:rPr lang="en-GB" b="1" i="1" dirty="0">
                <a:latin typeface="Times New Roman" panose="02020603050405020304" pitchFamily="18" charset="0"/>
                <a:cs typeface="Times New Roman" panose="02020603050405020304" pitchFamily="18" charset="0"/>
              </a:rPr>
              <a:t>This Use case is only available in the Conformance Environment</a:t>
            </a:r>
          </a:p>
          <a:p>
            <a:pPr marL="285750" indent="-285750" algn="just">
              <a:buFont typeface="Arial" panose="020B0604020202020204" pitchFamily="34" charset="0"/>
              <a:buChar char="•"/>
            </a:pPr>
            <a:endParaRPr lang="en-GB" b="1"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b="1" i="1" dirty="0">
                <a:latin typeface="Times New Roman" panose="02020603050405020304" pitchFamily="18" charset="0"/>
                <a:cs typeface="Times New Roman" panose="02020603050405020304" pitchFamily="18" charset="0"/>
              </a:rPr>
              <a:t>Member States users, are represented in this use case by the actor Member State Service Support – Monitoring Operator, access only to CONF  Test Campaigns where their own country is involved. This is done based on the Sender PartyId if present or on the EORI number</a:t>
            </a:r>
          </a:p>
          <a:p>
            <a:pPr algn="just"/>
            <a:endParaRPr lang="en-GB" dirty="0"/>
          </a:p>
        </p:txBody>
      </p:sp>
    </p:spTree>
    <p:extLst>
      <p:ext uri="{BB962C8B-B14F-4D97-AF65-F5344CB8AC3E}">
        <p14:creationId xmlns:p14="http://schemas.microsoft.com/office/powerpoint/2010/main" val="1808297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EO-Self CTC</a:t>
            </a: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The user has access to consult the EO Self-Conformance Test Campaigns, their Business Scenarios and their Messages status, in the Campaign Context.</a:t>
            </a:r>
          </a:p>
          <a:p>
            <a:pPr>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16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endParaRPr lang="en-GB" sz="2000" dirty="0"/>
          </a:p>
          <a:p>
            <a:pPr marL="0" indent="0">
              <a:lnSpc>
                <a:spcPct val="150000"/>
              </a:lnSpc>
              <a:spcAft>
                <a:spcPts val="1200"/>
              </a:spcAft>
              <a:buNone/>
            </a:pPr>
            <a:endParaRPr lang="en-US" sz="2000" dirty="0"/>
          </a:p>
        </p:txBody>
      </p:sp>
      <p:pic>
        <p:nvPicPr>
          <p:cNvPr id="7" name="Graphic 6" descr="Badge Tick1 with solid fill">
            <a:extLst>
              <a:ext uri="{FF2B5EF4-FFF2-40B4-BE49-F238E27FC236}">
                <a16:creationId xmlns:a16="http://schemas.microsoft.com/office/drawing/2014/main" id="{11330B98-8026-43F9-A69C-0648C132E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3524" y="2292624"/>
            <a:ext cx="720000" cy="720000"/>
          </a:xfrm>
          <a:prstGeom prst="rect">
            <a:avLst/>
          </a:prstGeom>
        </p:spPr>
      </p:pic>
      <p:sp>
        <p:nvSpPr>
          <p:cNvPr id="10" name="Rectangle: Diagonal Corners Rounded 9">
            <a:extLst>
              <a:ext uri="{FF2B5EF4-FFF2-40B4-BE49-F238E27FC236}">
                <a16:creationId xmlns:a16="http://schemas.microsoft.com/office/drawing/2014/main" id="{CDE2682F-700C-4D00-92AD-86232057BF7C}"/>
              </a:ext>
            </a:extLst>
          </p:cNvPr>
          <p:cNvSpPr/>
          <p:nvPr/>
        </p:nvSpPr>
        <p:spPr>
          <a:xfrm>
            <a:off x="2644978" y="4273917"/>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In the next slides there is graphical representation of MON&amp;BS UI regarding the “</a:t>
            </a:r>
            <a:r>
              <a:rPr lang="en-US" b="1" dirty="0">
                <a:latin typeface="Times New Roman" panose="02020603050405020304" pitchFamily="18" charset="0"/>
                <a:cs typeface="Times New Roman" panose="02020603050405020304" pitchFamily="18" charset="0"/>
              </a:rPr>
              <a:t>EO Self-Conformance Test Campaign</a:t>
            </a:r>
            <a:r>
              <a:rPr lang="en-US" b="1" dirty="0">
                <a:solidFill>
                  <a:schemeClr val="tx1"/>
                </a:solidFill>
                <a:latin typeface="Times New Roman" panose="02020603050405020304" pitchFamily="18" charset="0"/>
                <a:cs typeface="Times New Roman" panose="02020603050405020304" pitchFamily="18" charset="0"/>
              </a:rPr>
              <a:t>” functionality</a:t>
            </a:r>
          </a:p>
        </p:txBody>
      </p:sp>
    </p:spTree>
    <p:extLst>
      <p:ext uri="{BB962C8B-B14F-4D97-AF65-F5344CB8AC3E}">
        <p14:creationId xmlns:p14="http://schemas.microsoft.com/office/powerpoint/2010/main" val="1112274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a:t>
            </a:r>
          </a:p>
          <a:p>
            <a:pPr marL="0" indent="0">
              <a:buNone/>
            </a:pPr>
            <a:endParaRPr lang="en-US" dirty="0"/>
          </a:p>
        </p:txBody>
      </p:sp>
      <p:pic>
        <p:nvPicPr>
          <p:cNvPr id="6" name="Picture 5">
            <a:extLst>
              <a:ext uri="{FF2B5EF4-FFF2-40B4-BE49-F238E27FC236}">
                <a16:creationId xmlns:a16="http://schemas.microsoft.com/office/drawing/2014/main" id="{80BAE097-D56F-41D4-A9BA-32187FB3EB7B}"/>
              </a:ext>
            </a:extLst>
          </p:cNvPr>
          <p:cNvPicPr>
            <a:picLocks noChangeAspect="1"/>
          </p:cNvPicPr>
          <p:nvPr/>
        </p:nvPicPr>
        <p:blipFill>
          <a:blip r:embed="rId3"/>
          <a:stretch>
            <a:fillRect/>
          </a:stretch>
        </p:blipFill>
        <p:spPr>
          <a:xfrm>
            <a:off x="2377439" y="2011680"/>
            <a:ext cx="7073418" cy="4572000"/>
          </a:xfrm>
          <a:prstGeom prst="rect">
            <a:avLst/>
          </a:prstGeom>
        </p:spPr>
      </p:pic>
    </p:spTree>
    <p:extLst>
      <p:ext uri="{BB962C8B-B14F-4D97-AF65-F5344CB8AC3E}">
        <p14:creationId xmlns:p14="http://schemas.microsoft.com/office/powerpoint/2010/main" val="4091312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44</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Carrier Search</a:t>
            </a:r>
          </a:p>
          <a:p>
            <a:pPr marL="0" indent="0">
              <a:buNone/>
            </a:pPr>
            <a:endParaRPr lang="en-US" dirty="0"/>
          </a:p>
        </p:txBody>
      </p:sp>
      <p:pic>
        <p:nvPicPr>
          <p:cNvPr id="7" name="Picture 6">
            <a:extLst>
              <a:ext uri="{FF2B5EF4-FFF2-40B4-BE49-F238E27FC236}">
                <a16:creationId xmlns:a16="http://schemas.microsoft.com/office/drawing/2014/main" id="{511EBA46-CB9A-4065-B100-3DC781E53759}"/>
              </a:ext>
            </a:extLst>
          </p:cNvPr>
          <p:cNvPicPr>
            <a:picLocks noChangeAspect="1"/>
          </p:cNvPicPr>
          <p:nvPr/>
        </p:nvPicPr>
        <p:blipFill>
          <a:blip r:embed="rId3"/>
          <a:stretch>
            <a:fillRect/>
          </a:stretch>
        </p:blipFill>
        <p:spPr>
          <a:xfrm>
            <a:off x="2377440" y="2011680"/>
            <a:ext cx="7056504" cy="4572000"/>
          </a:xfrm>
          <a:prstGeom prst="rect">
            <a:avLst/>
          </a:prstGeom>
        </p:spPr>
      </p:pic>
    </p:spTree>
    <p:extLst>
      <p:ext uri="{BB962C8B-B14F-4D97-AF65-F5344CB8AC3E}">
        <p14:creationId xmlns:p14="http://schemas.microsoft.com/office/powerpoint/2010/main" val="604178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45</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House Filer Search</a:t>
            </a:r>
          </a:p>
          <a:p>
            <a:pPr marL="0" indent="0">
              <a:buNone/>
            </a:pPr>
            <a:endParaRPr lang="en-US" dirty="0"/>
          </a:p>
        </p:txBody>
      </p:sp>
      <p:pic>
        <p:nvPicPr>
          <p:cNvPr id="6" name="Picture 5">
            <a:extLst>
              <a:ext uri="{FF2B5EF4-FFF2-40B4-BE49-F238E27FC236}">
                <a16:creationId xmlns:a16="http://schemas.microsoft.com/office/drawing/2014/main" id="{1B16DE5F-4F6E-488F-88F1-983CA152F3CD}"/>
              </a:ext>
            </a:extLst>
          </p:cNvPr>
          <p:cNvPicPr>
            <a:picLocks noChangeAspect="1"/>
          </p:cNvPicPr>
          <p:nvPr/>
        </p:nvPicPr>
        <p:blipFill>
          <a:blip r:embed="rId3"/>
          <a:stretch>
            <a:fillRect/>
          </a:stretch>
        </p:blipFill>
        <p:spPr>
          <a:xfrm>
            <a:off x="2377440" y="2011680"/>
            <a:ext cx="7040241" cy="4572000"/>
          </a:xfrm>
          <a:prstGeom prst="rect">
            <a:avLst/>
          </a:prstGeom>
        </p:spPr>
      </p:pic>
    </p:spTree>
    <p:extLst>
      <p:ext uri="{BB962C8B-B14F-4D97-AF65-F5344CB8AC3E}">
        <p14:creationId xmlns:p14="http://schemas.microsoft.com/office/powerpoint/2010/main" val="167788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46</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Business Scenario Search</a:t>
            </a:r>
          </a:p>
          <a:p>
            <a:pPr marL="0" indent="0">
              <a:buNone/>
            </a:pPr>
            <a:endParaRPr lang="en-US" dirty="0"/>
          </a:p>
        </p:txBody>
      </p:sp>
      <p:pic>
        <p:nvPicPr>
          <p:cNvPr id="7" name="Picture 6">
            <a:extLst>
              <a:ext uri="{FF2B5EF4-FFF2-40B4-BE49-F238E27FC236}">
                <a16:creationId xmlns:a16="http://schemas.microsoft.com/office/drawing/2014/main" id="{FEBD4AE1-B21D-4E3E-8AC9-29A4D0364704}"/>
              </a:ext>
            </a:extLst>
          </p:cNvPr>
          <p:cNvPicPr>
            <a:picLocks noChangeAspect="1"/>
          </p:cNvPicPr>
          <p:nvPr/>
        </p:nvPicPr>
        <p:blipFill>
          <a:blip r:embed="rId3"/>
          <a:stretch>
            <a:fillRect/>
          </a:stretch>
        </p:blipFill>
        <p:spPr>
          <a:xfrm>
            <a:off x="2377440" y="2011680"/>
            <a:ext cx="7043179" cy="4572000"/>
          </a:xfrm>
          <a:prstGeom prst="rect">
            <a:avLst/>
          </a:prstGeom>
        </p:spPr>
      </p:pic>
    </p:spTree>
    <p:extLst>
      <p:ext uri="{BB962C8B-B14F-4D97-AF65-F5344CB8AC3E}">
        <p14:creationId xmlns:p14="http://schemas.microsoft.com/office/powerpoint/2010/main" val="174777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Campaign Result search</a:t>
            </a:r>
          </a:p>
          <a:p>
            <a:pPr marL="0" indent="0">
              <a:buNone/>
            </a:pPr>
            <a:endParaRPr lang="en-US" dirty="0"/>
          </a:p>
        </p:txBody>
      </p:sp>
      <p:pic>
        <p:nvPicPr>
          <p:cNvPr id="6" name="Picture 5">
            <a:extLst>
              <a:ext uri="{FF2B5EF4-FFF2-40B4-BE49-F238E27FC236}">
                <a16:creationId xmlns:a16="http://schemas.microsoft.com/office/drawing/2014/main" id="{19BEE4F4-1B85-4E9C-9E6A-AFF6A2957E6C}"/>
              </a:ext>
            </a:extLst>
          </p:cNvPr>
          <p:cNvPicPr>
            <a:picLocks noChangeAspect="1"/>
          </p:cNvPicPr>
          <p:nvPr/>
        </p:nvPicPr>
        <p:blipFill>
          <a:blip r:embed="rId3"/>
          <a:stretch>
            <a:fillRect/>
          </a:stretch>
        </p:blipFill>
        <p:spPr>
          <a:xfrm>
            <a:off x="2377440" y="2011680"/>
            <a:ext cx="7027452" cy="4572000"/>
          </a:xfrm>
          <a:prstGeom prst="rect">
            <a:avLst/>
          </a:prstGeom>
        </p:spPr>
      </p:pic>
    </p:spTree>
    <p:extLst>
      <p:ext uri="{BB962C8B-B14F-4D97-AF65-F5344CB8AC3E}">
        <p14:creationId xmlns:p14="http://schemas.microsoft.com/office/powerpoint/2010/main" val="378595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Business Scenario Results search</a:t>
            </a:r>
          </a:p>
          <a:p>
            <a:pPr marL="0" indent="0">
              <a:buNone/>
            </a:pPr>
            <a:endParaRPr lang="en-US" dirty="0"/>
          </a:p>
        </p:txBody>
      </p:sp>
      <p:pic>
        <p:nvPicPr>
          <p:cNvPr id="7" name="Picture 6">
            <a:extLst>
              <a:ext uri="{FF2B5EF4-FFF2-40B4-BE49-F238E27FC236}">
                <a16:creationId xmlns:a16="http://schemas.microsoft.com/office/drawing/2014/main" id="{EEB59A39-0800-4739-ABF3-79FF35CA2552}"/>
              </a:ext>
            </a:extLst>
          </p:cNvPr>
          <p:cNvPicPr>
            <a:picLocks noChangeAspect="1"/>
          </p:cNvPicPr>
          <p:nvPr/>
        </p:nvPicPr>
        <p:blipFill>
          <a:blip r:embed="rId3"/>
          <a:stretch>
            <a:fillRect/>
          </a:stretch>
        </p:blipFill>
        <p:spPr>
          <a:xfrm>
            <a:off x="2377440" y="2011680"/>
            <a:ext cx="7010825" cy="4572000"/>
          </a:xfrm>
          <a:prstGeom prst="rect">
            <a:avLst/>
          </a:prstGeom>
        </p:spPr>
      </p:pic>
    </p:spTree>
    <p:extLst>
      <p:ext uri="{BB962C8B-B14F-4D97-AF65-F5344CB8AC3E}">
        <p14:creationId xmlns:p14="http://schemas.microsoft.com/office/powerpoint/2010/main" val="2438078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View Business Scenario</a:t>
            </a:r>
          </a:p>
          <a:p>
            <a:pPr marL="0" indent="0">
              <a:buNone/>
            </a:pPr>
            <a:endParaRPr lang="en-US" dirty="0"/>
          </a:p>
        </p:txBody>
      </p:sp>
      <p:pic>
        <p:nvPicPr>
          <p:cNvPr id="6" name="Picture 5">
            <a:extLst>
              <a:ext uri="{FF2B5EF4-FFF2-40B4-BE49-F238E27FC236}">
                <a16:creationId xmlns:a16="http://schemas.microsoft.com/office/drawing/2014/main" id="{8736E493-81CE-4E7E-AA25-5C4011829A75}"/>
              </a:ext>
            </a:extLst>
          </p:cNvPr>
          <p:cNvPicPr>
            <a:picLocks noChangeAspect="1"/>
          </p:cNvPicPr>
          <p:nvPr/>
        </p:nvPicPr>
        <p:blipFill>
          <a:blip r:embed="rId3"/>
          <a:stretch>
            <a:fillRect/>
          </a:stretch>
        </p:blipFill>
        <p:spPr>
          <a:xfrm>
            <a:off x="2377439" y="2011680"/>
            <a:ext cx="7017636" cy="4572000"/>
          </a:xfrm>
          <a:prstGeom prst="rect">
            <a:avLst/>
          </a:prstGeom>
        </p:spPr>
      </p:pic>
    </p:spTree>
    <p:extLst>
      <p:ext uri="{BB962C8B-B14F-4D97-AF65-F5344CB8AC3E}">
        <p14:creationId xmlns:p14="http://schemas.microsoft.com/office/powerpoint/2010/main" val="153105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396722"/>
            <a:ext cx="9807191" cy="4541854"/>
          </a:xfrm>
        </p:spPr>
        <p:txBody>
          <a:bodyPr/>
          <a:lstStyle/>
          <a:p>
            <a:pPr marL="0" marR="0" indent="0" algn="just">
              <a:buNone/>
            </a:pPr>
            <a:r>
              <a:rPr lang="en-US" sz="2200" b="1" dirty="0">
                <a:latin typeface="Times New Roman" panose="02020603050405020304" pitchFamily="18" charset="0"/>
                <a:cs typeface="Times New Roman" panose="02020603050405020304" pitchFamily="18" charset="0"/>
              </a:rPr>
              <a:t>National Customs Authority / National ICS2 Project Team</a:t>
            </a:r>
          </a:p>
          <a:p>
            <a:pPr marL="0" indent="0" algn="just">
              <a:buNone/>
            </a:pPr>
            <a:r>
              <a:rPr lang="en-US" sz="2000" dirty="0">
                <a:latin typeface="Times New Roman" panose="02020603050405020304" pitchFamily="18" charset="0"/>
                <a:cs typeface="Times New Roman" panose="02020603050405020304" pitchFamily="18" charset="0"/>
              </a:rPr>
              <a:t>The role of </a:t>
            </a:r>
            <a:r>
              <a:rPr lang="en-US" sz="2000" b="1" dirty="0">
                <a:latin typeface="Times New Roman" panose="02020603050405020304" pitchFamily="18" charset="0"/>
                <a:cs typeface="Times New Roman" panose="02020603050405020304" pitchFamily="18" charset="0"/>
              </a:rPr>
              <a:t>National Customs Authority (or dedicated National ICS2 Project Team) </a:t>
            </a:r>
            <a:r>
              <a:rPr lang="en-US" sz="2000" dirty="0">
                <a:latin typeface="Times New Roman" panose="02020603050405020304" pitchFamily="18" charset="0"/>
                <a:cs typeface="Times New Roman" panose="02020603050405020304" pitchFamily="18" charset="0"/>
              </a:rPr>
              <a:t>is to be the SPOC for CT requests by the Sender. Specifically, the National Customs Authority is responsible for the following activities:</a:t>
            </a:r>
          </a:p>
          <a:p>
            <a:pPr marL="0" indent="0" algn="just">
              <a:buNone/>
            </a:pPr>
            <a:r>
              <a:rPr lang="en-US" sz="2000" dirty="0">
                <a:latin typeface="Times New Roman" panose="02020603050405020304" pitchFamily="18" charset="0"/>
                <a:cs typeface="Times New Roman" panose="02020603050405020304" pitchFamily="18" charset="0"/>
              </a:rPr>
              <a:t>• Ensures the communication, the coordination and the schedule with the EO;</a:t>
            </a:r>
          </a:p>
          <a:p>
            <a:pPr marL="0" indent="0" algn="just">
              <a:buNone/>
            </a:pPr>
            <a:r>
              <a:rPr lang="en-US" sz="2000" dirty="0">
                <a:latin typeface="Times New Roman" panose="02020603050405020304" pitchFamily="18" charset="0"/>
                <a:cs typeface="Times New Roman" panose="02020603050405020304" pitchFamily="18" charset="0"/>
              </a:rPr>
              <a:t>• Provides the EO CT plan to DG TAXUD ICS2 Project Teams;</a:t>
            </a:r>
          </a:p>
          <a:p>
            <a:pPr marL="0" indent="0" algn="just">
              <a:buNone/>
            </a:pPr>
            <a:r>
              <a:rPr lang="en-US" sz="2000" dirty="0">
                <a:latin typeface="Times New Roman" panose="02020603050405020304" pitchFamily="18" charset="0"/>
                <a:cs typeface="Times New Roman" panose="02020603050405020304" pitchFamily="18" charset="0"/>
              </a:rPr>
              <a:t>• Verifies and validates the sealing certificate registration by the EO;</a:t>
            </a:r>
          </a:p>
          <a:p>
            <a:pPr marL="0" indent="0" algn="just">
              <a:buNone/>
            </a:pPr>
            <a:r>
              <a:rPr lang="en-US" sz="2000" dirty="0">
                <a:latin typeface="Times New Roman" panose="02020603050405020304" pitchFamily="18" charset="0"/>
                <a:cs typeface="Times New Roman" panose="02020603050405020304" pitchFamily="18" charset="0"/>
              </a:rPr>
              <a:t>• Organise and deliver training to EOs;</a:t>
            </a:r>
          </a:p>
          <a:p>
            <a:pPr marL="0" indent="0" algn="just">
              <a:buNone/>
            </a:pPr>
            <a:r>
              <a:rPr lang="en-US" sz="2000" dirty="0">
                <a:latin typeface="Times New Roman" panose="02020603050405020304" pitchFamily="18" charset="0"/>
                <a:cs typeface="Times New Roman" panose="02020603050405020304" pitchFamily="18" charset="0"/>
              </a:rPr>
              <a:t>• Register Economic Operators. This shall be provided by Member States using other systems: EOS (Economic Operator Systems) and UUM&amp;DS;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5</a:t>
            </a:fld>
            <a:endParaRPr lang="en-GB" dirty="0"/>
          </a:p>
        </p:txBody>
      </p:sp>
      <p:sp>
        <p:nvSpPr>
          <p:cNvPr id="2" name="Title 1"/>
          <p:cNvSpPr>
            <a:spLocks noGrp="1"/>
          </p:cNvSpPr>
          <p:nvPr>
            <p:ph type="title"/>
          </p:nvPr>
        </p:nvSpPr>
        <p:spPr>
          <a:xfrm>
            <a:off x="1017856" y="473433"/>
            <a:ext cx="10515600" cy="782357"/>
          </a:xfrm>
        </p:spPr>
        <p:txBody>
          <a:bodyPr/>
          <a:lstStyle/>
          <a:p>
            <a:r>
              <a:rPr lang="en-GB" sz="2400" b="1" dirty="0">
                <a:effectLst>
                  <a:outerShdw blurRad="38100" dist="38100" dir="2700000" algn="tl">
                    <a:srgbClr val="000000">
                      <a:alpha val="43137"/>
                    </a:srgbClr>
                  </a:outerShdw>
                </a:effectLst>
              </a:rPr>
              <a:t>1. </a:t>
            </a:r>
            <a:r>
              <a:rPr lang="en-US" sz="2400" b="1" dirty="0">
                <a:effectLst>
                  <a:outerShdw blurRad="38100" dist="38100" dir="2700000" algn="tl">
                    <a:srgbClr val="000000">
                      <a:alpha val="43137"/>
                    </a:srgbClr>
                  </a:outerShdw>
                </a:effectLst>
              </a:rPr>
              <a:t>The role of national service desk and national project team in EO Conformance Testing</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109835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Successful EO-Self CTC</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The user can consult the successful EO Self-Conformance Campaigns currently loaded in the system.</a:t>
            </a:r>
          </a:p>
          <a:p>
            <a:pPr lvl="1">
              <a:spcAft>
                <a:spcPts val="1200"/>
              </a:spcAft>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user selects to View the successful EO Self-Conformance Campaigns</a:t>
            </a:r>
          </a:p>
          <a:p>
            <a:pPr lvl="1">
              <a:spcAft>
                <a:spcPts val="1200"/>
              </a:spcAft>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The system displays a grid with the list of the successful EO Self-Conformance Campaigns currently loaded, with the columns:</a:t>
            </a:r>
          </a:p>
          <a:p>
            <a:pPr lvl="2">
              <a:spcBef>
                <a:spcPts val="400"/>
              </a:spcBef>
              <a:spcAft>
                <a:spcPts val="400"/>
              </a:spcAft>
            </a:pPr>
            <a:r>
              <a:rPr lang="en-GB" dirty="0">
                <a:latin typeface="Times New Roman" panose="02020603050405020304" pitchFamily="18" charset="0"/>
                <a:cs typeface="Times New Roman" panose="02020603050405020304" pitchFamily="18" charset="0"/>
              </a:rPr>
              <a:t>Sender PartyId;</a:t>
            </a:r>
          </a:p>
          <a:p>
            <a:pPr lvl="2">
              <a:spcBef>
                <a:spcPts val="400"/>
              </a:spcBef>
              <a:spcAft>
                <a:spcPts val="400"/>
              </a:spcAft>
            </a:pPr>
            <a:r>
              <a:rPr lang="en-GB" dirty="0">
                <a:latin typeface="Times New Roman" panose="02020603050405020304" pitchFamily="18" charset="0"/>
                <a:cs typeface="Times New Roman" panose="02020603050405020304" pitchFamily="18" charset="0"/>
              </a:rPr>
              <a:t>Business Role;	</a:t>
            </a:r>
          </a:p>
          <a:p>
            <a:pPr lvl="2">
              <a:spcBef>
                <a:spcPts val="400"/>
              </a:spcBef>
              <a:spcAft>
                <a:spcPts val="400"/>
              </a:spcAft>
            </a:pPr>
            <a:r>
              <a:rPr lang="en-GB" dirty="0">
                <a:latin typeface="Times New Roman" panose="02020603050405020304" pitchFamily="18" charset="0"/>
                <a:cs typeface="Times New Roman" panose="02020603050405020304" pitchFamily="18" charset="0"/>
              </a:rPr>
              <a:t>ENS Filing type;</a:t>
            </a:r>
          </a:p>
          <a:p>
            <a:pPr lvl="2">
              <a:spcBef>
                <a:spcPts val="400"/>
              </a:spcBef>
              <a:spcAft>
                <a:spcPts val="400"/>
              </a:spcAft>
            </a:pPr>
            <a:r>
              <a:rPr lang="en-GB" dirty="0">
                <a:latin typeface="Times New Roman" panose="02020603050405020304" pitchFamily="18" charset="0"/>
                <a:cs typeface="Times New Roman" panose="02020603050405020304" pitchFamily="18" charset="0"/>
              </a:rPr>
              <a:t>Registration Date;</a:t>
            </a:r>
          </a:p>
          <a:p>
            <a:pPr lvl="2">
              <a:spcBef>
                <a:spcPts val="400"/>
              </a:spcBef>
              <a:spcAft>
                <a:spcPts val="400"/>
              </a:spcAft>
            </a:pPr>
            <a:r>
              <a:rPr lang="en-GB" dirty="0">
                <a:latin typeface="Times New Roman" panose="02020603050405020304" pitchFamily="18" charset="0"/>
                <a:cs typeface="Times New Roman" panose="02020603050405020304" pitchFamily="18" charset="0"/>
              </a:rPr>
              <a:t>Status.</a:t>
            </a: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
        <p:nvSpPr>
          <p:cNvPr id="7" name="Rectangle: Rounded Corners 6">
            <a:extLst>
              <a:ext uri="{FF2B5EF4-FFF2-40B4-BE49-F238E27FC236}">
                <a16:creationId xmlns:a16="http://schemas.microsoft.com/office/drawing/2014/main" id="{359946B6-9187-4007-9933-CFC082A9B460}"/>
              </a:ext>
            </a:extLst>
          </p:cNvPr>
          <p:cNvSpPr/>
          <p:nvPr/>
        </p:nvSpPr>
        <p:spPr>
          <a:xfrm>
            <a:off x="5120640" y="4426703"/>
            <a:ext cx="6156960" cy="92367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00" b="1" dirty="0">
                <a:latin typeface="Times New Roman" panose="02020603050405020304" pitchFamily="18" charset="0"/>
                <a:cs typeface="Times New Roman" panose="02020603050405020304" pitchFamily="18" charset="0"/>
              </a:rPr>
              <a:t>The Business Scenarios and Messages related to these Self-Conformance Campaigns are not consultable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263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Consult Successful EO-Self CTC</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endParaRPr lang="en-GB" sz="2000" b="1" dirty="0">
              <a:latin typeface="Times New Roman" panose="02020603050405020304" pitchFamily="18" charset="0"/>
              <a:cs typeface="Times New Roman" panose="02020603050405020304" pitchFamily="18" charset="0"/>
            </a:endParaRPr>
          </a:p>
          <a:p>
            <a:pPr marL="0" indent="0">
              <a:spcAft>
                <a:spcPts val="0"/>
              </a:spcAft>
              <a:buNone/>
            </a:pPr>
            <a:endParaRPr lang="en-GB" sz="2000" b="1" dirty="0">
              <a:latin typeface="Times New Roman" panose="02020603050405020304" pitchFamily="18" charset="0"/>
              <a:cs typeface="Times New Roman" panose="02020603050405020304" pitchFamily="18" charset="0"/>
            </a:endParaRPr>
          </a:p>
          <a:p>
            <a:pPr marL="0" indent="0">
              <a:spcAft>
                <a:spcPts val="0"/>
              </a:spcAft>
              <a:buNone/>
            </a:pPr>
            <a:endParaRPr lang="en-GB" sz="2000" b="1" dirty="0">
              <a:latin typeface="Times New Roman" panose="02020603050405020304" pitchFamily="18" charset="0"/>
              <a:cs typeface="Times New Roman" panose="02020603050405020304" pitchFamily="18" charset="0"/>
            </a:endParaRPr>
          </a:p>
          <a:p>
            <a:pPr marL="0" indent="0">
              <a:spcAft>
                <a:spcPts val="0"/>
              </a:spcAft>
              <a:buNone/>
            </a:pPr>
            <a:endParaRPr lang="en-GB" sz="2000" b="1" dirty="0">
              <a:latin typeface="Times New Roman" panose="02020603050405020304" pitchFamily="18" charset="0"/>
              <a:cs typeface="Times New Roman" panose="02020603050405020304" pitchFamily="18" charset="0"/>
            </a:endParaRPr>
          </a:p>
          <a:p>
            <a:pPr marL="0" indent="0">
              <a:spcAft>
                <a:spcPts val="0"/>
              </a:spcAft>
              <a:buNone/>
            </a:pPr>
            <a:endParaRPr lang="en-GB" sz="2000" b="1" dirty="0">
              <a:latin typeface="Times New Roman" panose="02020603050405020304" pitchFamily="18" charset="0"/>
              <a:cs typeface="Times New Roman" panose="02020603050405020304" pitchFamily="18" charset="0"/>
            </a:endParaRPr>
          </a:p>
          <a:p>
            <a:pPr marL="0" indent="0">
              <a:spcAft>
                <a:spcPts val="0"/>
              </a:spcAft>
              <a:buNone/>
            </a:pPr>
            <a:r>
              <a:rPr lang="en-GB" sz="2000" b="1" dirty="0">
                <a:latin typeface="Times New Roman" panose="02020603050405020304" pitchFamily="18" charset="0"/>
                <a:cs typeface="Times New Roman" panose="02020603050405020304" pitchFamily="18" charset="0"/>
              </a:rPr>
              <a:t>The system displays the successful EO Self-Conformance Campaigns </a:t>
            </a:r>
            <a:r>
              <a:rPr lang="en-GB" sz="2000" dirty="0">
                <a:latin typeface="Times New Roman" panose="02020603050405020304" pitchFamily="18" charset="0"/>
                <a:cs typeface="Times New Roman" panose="02020603050405020304" pitchFamily="18" charset="0"/>
              </a:rPr>
              <a:t>	</a:t>
            </a:r>
          </a:p>
          <a:p>
            <a:pPr marL="0" indent="0">
              <a:lnSpc>
                <a:spcPct val="150000"/>
              </a:lnSpc>
              <a:spcAft>
                <a:spcPts val="1200"/>
              </a:spcAft>
              <a:buNone/>
            </a:pPr>
            <a:endParaRPr lang="en-US" sz="2000" dirty="0"/>
          </a:p>
        </p:txBody>
      </p:sp>
      <p:pic>
        <p:nvPicPr>
          <p:cNvPr id="7" name="Graphic 6" descr="Badge Tick1 with solid fill">
            <a:extLst>
              <a:ext uri="{FF2B5EF4-FFF2-40B4-BE49-F238E27FC236}">
                <a16:creationId xmlns:a16="http://schemas.microsoft.com/office/drawing/2014/main" id="{918BF505-FA98-4B58-8067-AB0DF4A0A3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8784" y="3164752"/>
            <a:ext cx="720000" cy="720000"/>
          </a:xfrm>
          <a:prstGeom prst="rect">
            <a:avLst/>
          </a:prstGeom>
        </p:spPr>
      </p:pic>
      <p:sp>
        <p:nvSpPr>
          <p:cNvPr id="8" name="Rectangle: Rounded Corners 7">
            <a:extLst>
              <a:ext uri="{FF2B5EF4-FFF2-40B4-BE49-F238E27FC236}">
                <a16:creationId xmlns:a16="http://schemas.microsoft.com/office/drawing/2014/main" id="{F682A2D8-F9BF-487E-BC53-E8F04E0EA5DA}"/>
              </a:ext>
            </a:extLst>
          </p:cNvPr>
          <p:cNvSpPr/>
          <p:nvPr/>
        </p:nvSpPr>
        <p:spPr>
          <a:xfrm>
            <a:off x="2074034" y="2046815"/>
            <a:ext cx="7230515" cy="819198"/>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GB" b="1" i="1" dirty="0">
              <a:latin typeface="Times New Roman" panose="02020603050405020304" pitchFamily="18" charset="0"/>
              <a:cs typeface="Times New Roman" panose="02020603050405020304" pitchFamily="18" charset="0"/>
            </a:endParaRPr>
          </a:p>
          <a:p>
            <a:pPr algn="just"/>
            <a:r>
              <a:rPr lang="en-GB" b="1" i="1" dirty="0">
                <a:latin typeface="Times New Roman" panose="02020603050405020304" pitchFamily="18" charset="0"/>
                <a:cs typeface="Times New Roman" panose="02020603050405020304" pitchFamily="18" charset="0"/>
              </a:rPr>
              <a:t>For National users the data in the grid will be filtered to the Campaigns where their country is involved, based on the Sender Party Id</a:t>
            </a:r>
          </a:p>
          <a:p>
            <a:pPr algn="just"/>
            <a:endParaRPr lang="en-GB" dirty="0"/>
          </a:p>
        </p:txBody>
      </p:sp>
      <p:sp>
        <p:nvSpPr>
          <p:cNvPr id="9" name="Rectangle: Diagonal Corners Rounded 8">
            <a:extLst>
              <a:ext uri="{FF2B5EF4-FFF2-40B4-BE49-F238E27FC236}">
                <a16:creationId xmlns:a16="http://schemas.microsoft.com/office/drawing/2014/main" id="{339B5757-44E8-4312-A5B9-21FE7A44E14C}"/>
              </a:ext>
            </a:extLst>
          </p:cNvPr>
          <p:cNvSpPr/>
          <p:nvPr/>
        </p:nvSpPr>
        <p:spPr>
          <a:xfrm>
            <a:off x="2209800" y="5117978"/>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In the next slide there is graphical representation of MON&amp;BS UI regarding the “</a:t>
            </a:r>
            <a:r>
              <a:rPr lang="en-US" b="1" dirty="0">
                <a:latin typeface="Times New Roman" panose="02020603050405020304" pitchFamily="18" charset="0"/>
                <a:cs typeface="Times New Roman" panose="02020603050405020304" pitchFamily="18" charset="0"/>
              </a:rPr>
              <a:t>EO Self-Conformance Test Campaign</a:t>
            </a:r>
            <a:r>
              <a:rPr lang="en-US" b="1" dirty="0">
                <a:solidFill>
                  <a:schemeClr val="tx1"/>
                </a:solidFill>
                <a:latin typeface="Times New Roman" panose="02020603050405020304" pitchFamily="18" charset="0"/>
                <a:cs typeface="Times New Roman" panose="02020603050405020304" pitchFamily="18" charset="0"/>
              </a:rPr>
              <a:t>” functionality</a:t>
            </a:r>
          </a:p>
        </p:txBody>
      </p:sp>
    </p:spTree>
    <p:extLst>
      <p:ext uri="{BB962C8B-B14F-4D97-AF65-F5344CB8AC3E}">
        <p14:creationId xmlns:p14="http://schemas.microsoft.com/office/powerpoint/2010/main" val="796527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96945" y="130442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View Success Campaigns Loaded</a:t>
            </a:r>
          </a:p>
          <a:p>
            <a:pPr marL="0" indent="0">
              <a:buNone/>
            </a:pPr>
            <a:endParaRPr lang="en-US" dirty="0"/>
          </a:p>
        </p:txBody>
      </p:sp>
      <p:pic>
        <p:nvPicPr>
          <p:cNvPr id="7" name="Picture 6">
            <a:extLst>
              <a:ext uri="{FF2B5EF4-FFF2-40B4-BE49-F238E27FC236}">
                <a16:creationId xmlns:a16="http://schemas.microsoft.com/office/drawing/2014/main" id="{C7B6BF4A-1566-4020-B23D-4B901B7F1174}"/>
              </a:ext>
            </a:extLst>
          </p:cNvPr>
          <p:cNvPicPr>
            <a:picLocks noChangeAspect="1"/>
          </p:cNvPicPr>
          <p:nvPr/>
        </p:nvPicPr>
        <p:blipFill>
          <a:blip r:embed="rId3"/>
          <a:stretch>
            <a:fillRect/>
          </a:stretch>
        </p:blipFill>
        <p:spPr>
          <a:xfrm>
            <a:off x="2377440" y="2011680"/>
            <a:ext cx="7030891" cy="4572000"/>
          </a:xfrm>
          <a:prstGeom prst="rect">
            <a:avLst/>
          </a:prstGeom>
        </p:spPr>
      </p:pic>
    </p:spTree>
    <p:extLst>
      <p:ext uri="{BB962C8B-B14F-4D97-AF65-F5344CB8AC3E}">
        <p14:creationId xmlns:p14="http://schemas.microsoft.com/office/powerpoint/2010/main" val="201513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Upload Successful EO-Self CTCs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r>
              <a:rPr lang="en-GB" sz="2000" dirty="0">
                <a:effectLst/>
                <a:latin typeface="Times New Roman" panose="02020603050405020304" pitchFamily="18" charset="0"/>
                <a:ea typeface="Times New Roman" panose="02020603050405020304" pitchFamily="18" charset="0"/>
              </a:rPr>
              <a:t>The Upload Successful Campaigns page in </a:t>
            </a:r>
            <a:r>
              <a:rPr lang="en-GB" sz="2000" b="1" dirty="0">
                <a:effectLst/>
                <a:latin typeface="Times New Roman" panose="02020603050405020304" pitchFamily="18" charset="0"/>
                <a:ea typeface="Times New Roman" panose="02020603050405020304" pitchFamily="18" charset="0"/>
              </a:rPr>
              <a:t>Production environment </a:t>
            </a:r>
            <a:r>
              <a:rPr lang="en-GB" sz="2000" dirty="0">
                <a:effectLst/>
                <a:latin typeface="Times New Roman" panose="02020603050405020304" pitchFamily="18" charset="0"/>
                <a:ea typeface="Times New Roman" panose="02020603050405020304" pitchFamily="18" charset="0"/>
              </a:rPr>
              <a:t>is the area where the user can upload a file with the success EO Self-Conformance Test Campaigns, previously </a:t>
            </a:r>
            <a:r>
              <a:rPr lang="en-GB" sz="2000" b="1" dirty="0">
                <a:effectLst/>
                <a:latin typeface="Times New Roman" panose="02020603050405020304" pitchFamily="18" charset="0"/>
                <a:ea typeface="Times New Roman" panose="02020603050405020304" pitchFamily="18" charset="0"/>
              </a:rPr>
              <a:t>downloaded from the Conformance environment</a:t>
            </a:r>
            <a:r>
              <a:rPr lang="en-GB" sz="2000" dirty="0">
                <a:effectLst/>
                <a:latin typeface="Times New Roman" panose="02020603050405020304" pitchFamily="18" charset="0"/>
                <a:ea typeface="Times New Roman" panose="02020603050405020304" pitchFamily="18" charset="0"/>
              </a:rPr>
              <a:t>. </a:t>
            </a:r>
          </a:p>
          <a:p>
            <a:pPr marL="0" indent="0" algn="just">
              <a:spcAft>
                <a:spcPts val="1200"/>
              </a:spcAft>
              <a:buNone/>
            </a:pPr>
            <a:r>
              <a:rPr lang="en-GB" sz="2000" dirty="0">
                <a:latin typeface="Times New Roman" panose="02020603050405020304" pitchFamily="18" charset="0"/>
                <a:ea typeface="Times New Roman" panose="02020603050405020304" pitchFamily="18" charset="0"/>
              </a:rPr>
              <a:t>The file must be downloaded previously, from the Conformance environment, using the Export Data functionality from the EO Self-Conformance Test Campaigns – Search Campaigns Results, with the filter “Success”</a:t>
            </a:r>
            <a:endParaRPr lang="en-GB" sz="2000" b="1" dirty="0">
              <a:latin typeface="Times New Roman" panose="02020603050405020304" pitchFamily="18" charset="0"/>
              <a:cs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
        <p:nvSpPr>
          <p:cNvPr id="7" name="Rectangle: Rounded Corners 6">
            <a:extLst>
              <a:ext uri="{FF2B5EF4-FFF2-40B4-BE49-F238E27FC236}">
                <a16:creationId xmlns:a16="http://schemas.microsoft.com/office/drawing/2014/main" id="{3EC96D6C-9CB2-40C6-9FEC-AB342B59AF74}"/>
              </a:ext>
            </a:extLst>
          </p:cNvPr>
          <p:cNvSpPr/>
          <p:nvPr/>
        </p:nvSpPr>
        <p:spPr>
          <a:xfrm>
            <a:off x="2169795" y="4200525"/>
            <a:ext cx="7852410" cy="90710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00" b="1" dirty="0">
                <a:effectLst/>
                <a:latin typeface="Times New Roman" panose="02020603050405020304" pitchFamily="18" charset="0"/>
                <a:ea typeface="Times New Roman" panose="02020603050405020304" pitchFamily="18" charset="0"/>
              </a:rPr>
              <a:t>The system exports the Campaigns list in CSV format and stores it in the user’s workstation with a pre-filled filename.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953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54</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Upload Successful EO-Self CTCs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The user can upload a file with the successful EO Self-Conformance Campaigns to be loaded in the system.</a:t>
            </a:r>
          </a:p>
          <a:p>
            <a:pPr lvl="1">
              <a:spcAft>
                <a:spcPts val="1200"/>
              </a:spcAft>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user selects to </a:t>
            </a:r>
            <a:r>
              <a:rPr lang="en-US" dirty="0">
                <a:latin typeface="Times New Roman" panose="02020603050405020304" pitchFamily="18" charset="0"/>
                <a:cs typeface="Times New Roman" panose="02020603050405020304" pitchFamily="18" charset="0"/>
              </a:rPr>
              <a:t>Upload a new file with the successful EO Self-Conformance Campaigns.</a:t>
            </a:r>
            <a:endParaRPr lang="en-GB" dirty="0">
              <a:latin typeface="Times New Roman" panose="02020603050405020304" pitchFamily="18" charset="0"/>
              <a:cs typeface="Times New Roman" panose="02020603050405020304" pitchFamily="18" charset="0"/>
            </a:endParaRPr>
          </a:p>
          <a:p>
            <a:pPr lvl="1">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system renders the Upload Files functionality, which includes a File Browser</a:t>
            </a:r>
          </a:p>
          <a:p>
            <a:pPr lvl="1">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user uploads the file</a:t>
            </a:r>
          </a:p>
          <a:p>
            <a:pPr lvl="1">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systems performs the validations below:</a:t>
            </a:r>
          </a:p>
          <a:p>
            <a:pPr lvl="2">
              <a:spcAft>
                <a:spcPts val="1200"/>
              </a:spcAft>
            </a:pPr>
            <a:r>
              <a:rPr lang="en-US" dirty="0">
                <a:latin typeface="Times New Roman" panose="02020603050405020304" pitchFamily="18" charset="0"/>
                <a:cs typeface="Times New Roman" panose="02020603050405020304" pitchFamily="18" charset="0"/>
              </a:rPr>
              <a:t>The file must be a .csv file</a:t>
            </a:r>
          </a:p>
          <a:p>
            <a:pPr lvl="2">
              <a:spcAft>
                <a:spcPts val="1200"/>
              </a:spcAft>
            </a:pPr>
            <a:r>
              <a:rPr lang="en-US" dirty="0">
                <a:latin typeface="Times New Roman" panose="02020603050405020304" pitchFamily="18" charset="0"/>
                <a:cs typeface="Times New Roman" panose="02020603050405020304" pitchFamily="18" charset="0"/>
              </a:rPr>
              <a:t>The format of the file must follow the format of the Export Data (.csv format)</a:t>
            </a:r>
            <a:endParaRPr lang="en-GB" dirty="0">
              <a:latin typeface="Times New Roman" panose="02020603050405020304" pitchFamily="18" charset="0"/>
              <a:cs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597197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55</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Upload Successful EO-Self CTCs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pPr>
            <a:r>
              <a:rPr lang="en-US" dirty="0">
                <a:latin typeface="Times New Roman" panose="02020603050405020304" pitchFamily="18" charset="0"/>
                <a:cs typeface="Times New Roman" panose="02020603050405020304" pitchFamily="18" charset="0"/>
              </a:rPr>
              <a:t>The values of Business Role and ENS Filing must be allowed values</a:t>
            </a:r>
          </a:p>
          <a:p>
            <a:pPr lvl="2">
              <a:spcAft>
                <a:spcPts val="600"/>
              </a:spcAft>
            </a:pPr>
            <a:r>
              <a:rPr lang="en-US" dirty="0">
                <a:latin typeface="Times New Roman" panose="02020603050405020304" pitchFamily="18" charset="0"/>
                <a:cs typeface="Times New Roman" panose="02020603050405020304" pitchFamily="18" charset="0"/>
              </a:rPr>
              <a:t>The Campaign Status of all the entries must be “Success”</a:t>
            </a:r>
          </a:p>
          <a:p>
            <a:pPr lvl="2">
              <a:spcAft>
                <a:spcPts val="600"/>
              </a:spcAft>
            </a:pPr>
            <a:r>
              <a:rPr lang="en-US" dirty="0">
                <a:latin typeface="Times New Roman" panose="02020603050405020304" pitchFamily="18" charset="0"/>
                <a:cs typeface="Times New Roman" panose="02020603050405020304" pitchFamily="18" charset="0"/>
              </a:rPr>
              <a:t>If the upload is done by a MS user, the Sender PartyIds must be related to his country</a:t>
            </a:r>
          </a:p>
          <a:p>
            <a:pPr marL="457200" lvl="1" indent="0">
              <a:spcAft>
                <a:spcPts val="1200"/>
              </a:spcAft>
              <a:buNone/>
            </a:pPr>
            <a:r>
              <a:rPr lang="en-US" dirty="0">
                <a:latin typeface="Times New Roman" panose="02020603050405020304" pitchFamily="18" charset="0"/>
                <a:cs typeface="Times New Roman" panose="02020603050405020304" pitchFamily="18" charset="0"/>
              </a:rPr>
              <a:t>If everything is correct, the system offers a previsualization of the campaigns to be loaded and asks the user to confirm the upload.</a:t>
            </a:r>
          </a:p>
          <a:p>
            <a:pPr marL="457200" lvl="1" indent="0">
              <a:spcAft>
                <a:spcPts val="1200"/>
              </a:spcAft>
              <a:buNone/>
            </a:pPr>
            <a:r>
              <a:rPr lang="en-US" dirty="0">
                <a:latin typeface="Times New Roman" panose="02020603050405020304" pitchFamily="18" charset="0"/>
                <a:cs typeface="Times New Roman" panose="02020603050405020304" pitchFamily="18" charset="0"/>
              </a:rPr>
              <a:t>If the user confirms, the campaigns are included in the list of successful EO Self-CTC and the messages received with the listed PartyId-Business role will not be marked as not compliant. The campaigns which were already configured in the system will remain. The same for the duplicates,    i.e. campaigns in the file being already configured, they will remain.</a:t>
            </a: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3957956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56</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Upload Successful EO-Self CTCs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pPr>
            <a:endParaRPr lang="en-GB" sz="2000" b="1" dirty="0">
              <a:latin typeface="Times New Roman" panose="02020603050405020304" pitchFamily="18" charset="0"/>
              <a:cs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
        <p:nvSpPr>
          <p:cNvPr id="8" name="Rectangle: Rounded Corners 7">
            <a:extLst>
              <a:ext uri="{FF2B5EF4-FFF2-40B4-BE49-F238E27FC236}">
                <a16:creationId xmlns:a16="http://schemas.microsoft.com/office/drawing/2014/main" id="{5C4CC0B1-BE8B-4489-81DD-463D14B9FD76}"/>
              </a:ext>
            </a:extLst>
          </p:cNvPr>
          <p:cNvSpPr/>
          <p:nvPr/>
        </p:nvSpPr>
        <p:spPr>
          <a:xfrm>
            <a:off x="1043166" y="1888361"/>
            <a:ext cx="10105668" cy="1709676"/>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b="1" i="1" dirty="0">
                <a:latin typeface="Times New Roman" panose="02020603050405020304" pitchFamily="18" charset="0"/>
                <a:cs typeface="Times New Roman" panose="02020603050405020304" pitchFamily="18" charset="0"/>
              </a:rPr>
              <a:t>The expected format for the file is: Sender PartyID;Business role;ENS Filing type;Registration date;Campaign Status</a:t>
            </a:r>
          </a:p>
          <a:p>
            <a:pPr marL="285750" indent="-285750" algn="just">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The allowed values of Business role and ENS Filing type must be the same as the values defined in “</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ICS2 Test Design Specifications for Economic Operator Conformance Test Cases R2</a:t>
            </a:r>
            <a:r>
              <a:rPr lang="en-GB" sz="1800" dirty="0">
                <a:effectLst/>
                <a:latin typeface="Times New Roman" panose="02020603050405020304" pitchFamily="18" charset="0"/>
                <a:ea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The value of the Campaign Status must be Success.</a:t>
            </a:r>
            <a:endParaRPr lang="en-GB" b="1" i="1" dirty="0">
              <a:latin typeface="Times New Roman" panose="02020603050405020304" pitchFamily="18" charset="0"/>
              <a:cs typeface="Times New Roman" panose="02020603050405020304" pitchFamily="18" charset="0"/>
            </a:endParaRPr>
          </a:p>
          <a:p>
            <a:pPr algn="just"/>
            <a:endParaRPr lang="en-GB" dirty="0"/>
          </a:p>
        </p:txBody>
      </p:sp>
      <p:sp>
        <p:nvSpPr>
          <p:cNvPr id="10" name="Rectangle: Diagonal Corners Rounded 9">
            <a:extLst>
              <a:ext uri="{FF2B5EF4-FFF2-40B4-BE49-F238E27FC236}">
                <a16:creationId xmlns:a16="http://schemas.microsoft.com/office/drawing/2014/main" id="{14A55F20-7AB1-4AEC-8506-3F8C8D8F6FE3}"/>
              </a:ext>
            </a:extLst>
          </p:cNvPr>
          <p:cNvSpPr/>
          <p:nvPr/>
        </p:nvSpPr>
        <p:spPr>
          <a:xfrm>
            <a:off x="2209800" y="5117978"/>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In the next slides there is graphical representation of MON&amp;BS UI regarding the “</a:t>
            </a:r>
            <a:r>
              <a:rPr lang="en-US" b="1" dirty="0">
                <a:latin typeface="Times New Roman" panose="02020603050405020304" pitchFamily="18" charset="0"/>
                <a:cs typeface="Times New Roman" panose="02020603050405020304" pitchFamily="18" charset="0"/>
              </a:rPr>
              <a:t>EO Self-Conformance Test Campaign</a:t>
            </a:r>
            <a:r>
              <a:rPr lang="en-US" b="1" dirty="0">
                <a:solidFill>
                  <a:schemeClr val="tx1"/>
                </a:solidFill>
                <a:latin typeface="Times New Roman" panose="02020603050405020304" pitchFamily="18" charset="0"/>
                <a:cs typeface="Times New Roman" panose="02020603050405020304" pitchFamily="18" charset="0"/>
              </a:rPr>
              <a:t>” functionality</a:t>
            </a:r>
          </a:p>
        </p:txBody>
      </p:sp>
      <p:sp>
        <p:nvSpPr>
          <p:cNvPr id="13" name="Content Placeholder 7">
            <a:extLst>
              <a:ext uri="{FF2B5EF4-FFF2-40B4-BE49-F238E27FC236}">
                <a16:creationId xmlns:a16="http://schemas.microsoft.com/office/drawing/2014/main" id="{3EC474F2-167F-42CA-AAB1-16FC29F48292}"/>
              </a:ext>
            </a:extLst>
          </p:cNvPr>
          <p:cNvSpPr txBox="1">
            <a:spLocks/>
          </p:cNvSpPr>
          <p:nvPr/>
        </p:nvSpPr>
        <p:spPr>
          <a:xfrm>
            <a:off x="990600" y="19004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endParaRPr lang="en-US" sz="2000" b="1" dirty="0">
              <a:latin typeface="Times New Roman" panose="02020603050405020304" pitchFamily="18" charset="0"/>
              <a:cs typeface="Times New Roman" panose="02020603050405020304" pitchFamily="18" charset="0"/>
            </a:endParaRPr>
          </a:p>
          <a:p>
            <a:pPr marL="0" indent="0">
              <a:spcAft>
                <a:spcPts val="600"/>
              </a:spcAft>
              <a:buNone/>
            </a:pPr>
            <a:r>
              <a:rPr lang="en-US" sz="2000" b="1" dirty="0">
                <a:latin typeface="Times New Roman" panose="02020603050405020304" pitchFamily="18" charset="0"/>
                <a:cs typeface="Times New Roman" panose="02020603050405020304" pitchFamily="18" charset="0"/>
              </a:rPr>
              <a:t>New successful EO Self-CTCs, from the file uploaded, are included in the system</a:t>
            </a:r>
            <a:endParaRPr lang="en-GB" sz="2000" b="1" dirty="0">
              <a:latin typeface="Times New Roman" panose="02020603050405020304" pitchFamily="18" charset="0"/>
              <a:cs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pic>
        <p:nvPicPr>
          <p:cNvPr id="14" name="Graphic 13" descr="Badge Tick1 with solid fill">
            <a:extLst>
              <a:ext uri="{FF2B5EF4-FFF2-40B4-BE49-F238E27FC236}">
                <a16:creationId xmlns:a16="http://schemas.microsoft.com/office/drawing/2014/main" id="{EA632C8F-5E29-4817-9801-F309999845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5700" y="4061665"/>
            <a:ext cx="720000" cy="720000"/>
          </a:xfrm>
          <a:prstGeom prst="rect">
            <a:avLst/>
          </a:prstGeom>
        </p:spPr>
      </p:pic>
    </p:spTree>
    <p:extLst>
      <p:ext uri="{BB962C8B-B14F-4D97-AF65-F5344CB8AC3E}">
        <p14:creationId xmlns:p14="http://schemas.microsoft.com/office/powerpoint/2010/main" val="1131517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Upload Success Campaigns </a:t>
            </a:r>
            <a:r>
              <a:rPr lang="en-US" sz="2200" b="1" i="1" dirty="0">
                <a:latin typeface="Times New Roman" panose="02020603050405020304" pitchFamily="18" charset="0"/>
                <a:cs typeface="Times New Roman" panose="02020603050405020304" pitchFamily="18" charset="0"/>
              </a:rPr>
              <a:t>(</a:t>
            </a:r>
            <a:r>
              <a:rPr lang="en-US" sz="2200" b="1" i="1" dirty="0">
                <a:solidFill>
                  <a:srgbClr val="FF0000"/>
                </a:solidFill>
                <a:latin typeface="Times New Roman" panose="02020603050405020304" pitchFamily="18" charset="0"/>
                <a:cs typeface="Times New Roman" panose="02020603050405020304" pitchFamily="18" charset="0"/>
              </a:rPr>
              <a:t>error</a:t>
            </a:r>
            <a:r>
              <a:rPr lang="en-US" sz="2200" b="1" i="1" dirty="0">
                <a:latin typeface="Times New Roman" panose="02020603050405020304" pitchFamily="18" charset="0"/>
                <a:cs typeface="Times New Roman" panose="02020603050405020304" pitchFamily="18" charset="0"/>
              </a:rPr>
              <a:t>)</a:t>
            </a:r>
          </a:p>
          <a:p>
            <a:pPr marL="0" indent="0">
              <a:buNone/>
            </a:pPr>
            <a:endParaRPr lang="en-US" dirty="0"/>
          </a:p>
        </p:txBody>
      </p:sp>
      <p:pic>
        <p:nvPicPr>
          <p:cNvPr id="6" name="Picture 5">
            <a:extLst>
              <a:ext uri="{FF2B5EF4-FFF2-40B4-BE49-F238E27FC236}">
                <a16:creationId xmlns:a16="http://schemas.microsoft.com/office/drawing/2014/main" id="{57977682-41B1-41B1-93E0-649FE3859CF7}"/>
              </a:ext>
            </a:extLst>
          </p:cNvPr>
          <p:cNvPicPr>
            <a:picLocks noChangeAspect="1"/>
          </p:cNvPicPr>
          <p:nvPr/>
        </p:nvPicPr>
        <p:blipFill>
          <a:blip r:embed="rId3"/>
          <a:stretch>
            <a:fillRect/>
          </a:stretch>
        </p:blipFill>
        <p:spPr>
          <a:xfrm>
            <a:off x="2377439" y="2011680"/>
            <a:ext cx="7024022" cy="4572000"/>
          </a:xfrm>
          <a:prstGeom prst="rect">
            <a:avLst/>
          </a:prstGeom>
        </p:spPr>
      </p:pic>
    </p:spTree>
    <p:extLst>
      <p:ext uri="{BB962C8B-B14F-4D97-AF65-F5344CB8AC3E}">
        <p14:creationId xmlns:p14="http://schemas.microsoft.com/office/powerpoint/2010/main" val="3472190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Upload Success Campaigns</a:t>
            </a:r>
          </a:p>
          <a:p>
            <a:pPr marL="0" indent="0">
              <a:buNone/>
            </a:pPr>
            <a:endParaRPr lang="en-US" dirty="0"/>
          </a:p>
        </p:txBody>
      </p:sp>
      <p:pic>
        <p:nvPicPr>
          <p:cNvPr id="7" name="Picture 6">
            <a:extLst>
              <a:ext uri="{FF2B5EF4-FFF2-40B4-BE49-F238E27FC236}">
                <a16:creationId xmlns:a16="http://schemas.microsoft.com/office/drawing/2014/main" id="{35BF3AD7-99A4-4B95-95DF-00B02C719BD1}"/>
              </a:ext>
            </a:extLst>
          </p:cNvPr>
          <p:cNvPicPr>
            <a:picLocks noChangeAspect="1"/>
          </p:cNvPicPr>
          <p:nvPr/>
        </p:nvPicPr>
        <p:blipFill>
          <a:blip r:embed="rId3"/>
          <a:stretch>
            <a:fillRect/>
          </a:stretch>
        </p:blipFill>
        <p:spPr>
          <a:xfrm>
            <a:off x="2377440" y="2011680"/>
            <a:ext cx="7027452" cy="4572000"/>
          </a:xfrm>
          <a:prstGeom prst="rect">
            <a:avLst/>
          </a:prstGeom>
        </p:spPr>
      </p:pic>
    </p:spTree>
    <p:extLst>
      <p:ext uri="{BB962C8B-B14F-4D97-AF65-F5344CB8AC3E}">
        <p14:creationId xmlns:p14="http://schemas.microsoft.com/office/powerpoint/2010/main" val="3427872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Search not compliant messages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r>
              <a:rPr lang="en-GB" sz="2000" dirty="0">
                <a:effectLst/>
                <a:latin typeface="Times New Roman" panose="02020603050405020304" pitchFamily="18" charset="0"/>
                <a:ea typeface="Times New Roman" panose="02020603050405020304" pitchFamily="18" charset="0"/>
              </a:rPr>
              <a:t>The page with the EO messages not authorised by a Self-Conformance Test Campaign, is the area where the system lists messages sent/received by a PartyId which has not completed a successful Self-conformance Test Campaign for this type of message, accordingly to the search criteria introduced by the user previously.</a:t>
            </a:r>
          </a:p>
          <a:p>
            <a:pPr marL="0" indent="0" algn="just">
              <a:spcAft>
                <a:spcPts val="1200"/>
              </a:spcAft>
              <a:buNone/>
            </a:pPr>
            <a:r>
              <a:rPr lang="en-GB" sz="2000" dirty="0">
                <a:latin typeface="Times New Roman" panose="02020603050405020304" pitchFamily="18" charset="0"/>
                <a:ea typeface="Times New Roman" panose="02020603050405020304" pitchFamily="18" charset="0"/>
              </a:rPr>
              <a:t>This functionality refers to the Production environment, to allow Member States to search if any EO that has not finished the Self-Conformance Test Campaign for those type of messages is sending them anyway in Production.</a:t>
            </a:r>
            <a:endParaRPr lang="en-US" sz="2000" dirty="0">
              <a:effectLst/>
              <a:latin typeface="Times New Roman" panose="02020603050405020304" pitchFamily="18" charset="0"/>
              <a:ea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339488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4"/>
            <a:ext cx="9626321" cy="4507849"/>
          </a:xfrm>
        </p:spPr>
        <p:txBody>
          <a:bodyPr/>
          <a:lstStyle/>
          <a:p>
            <a:pPr marL="0" marR="0" indent="0" algn="just">
              <a:buNone/>
            </a:pPr>
            <a:r>
              <a:rPr lang="en-US" sz="2200" b="1" dirty="0">
                <a:latin typeface="Times New Roman" panose="02020603050405020304" pitchFamily="18" charset="0"/>
                <a:cs typeface="Times New Roman" panose="02020603050405020304" pitchFamily="18" charset="0"/>
              </a:rPr>
              <a:t>National Customs Authority / National ICS2 Project Team</a:t>
            </a:r>
          </a:p>
          <a:p>
            <a:pPr marL="0" indent="0" algn="just">
              <a:buNone/>
            </a:pPr>
            <a:r>
              <a:rPr lang="en-US" sz="2000" dirty="0">
                <a:latin typeface="Times New Roman" panose="02020603050405020304" pitchFamily="18" charset="0"/>
                <a:cs typeface="Times New Roman" panose="02020603050405020304" pitchFamily="18" charset="0"/>
              </a:rPr>
              <a:t>•Manages processes related to the registration, identification and maintenance of the identities of the Economic Operators and their representatives, in their Identity and Access Management (IAM) systems, connected to the UUM&amp;DS;</a:t>
            </a:r>
          </a:p>
          <a:p>
            <a:pPr marL="0" indent="0" algn="just">
              <a:buNone/>
            </a:pPr>
            <a:r>
              <a:rPr lang="en-US" sz="2000" dirty="0">
                <a:latin typeface="Times New Roman" panose="02020603050405020304" pitchFamily="18" charset="0"/>
                <a:cs typeface="Times New Roman" panose="02020603050405020304" pitchFamily="18" charset="0"/>
              </a:rPr>
              <a:t>• Provides to EOs the UUM&amp;DS user-roles in CONF environment needed to access EUCTP, and consequently the STI-STP;</a:t>
            </a:r>
          </a:p>
          <a:p>
            <a:pPr marL="0" indent="0" algn="just">
              <a:buNone/>
            </a:pPr>
            <a:r>
              <a:rPr lang="en-US" sz="2000" dirty="0">
                <a:latin typeface="Times New Roman" panose="02020603050405020304" pitchFamily="18" charset="0"/>
                <a:cs typeface="Times New Roman" panose="02020603050405020304" pitchFamily="18" charset="0"/>
              </a:rPr>
              <a:t>• Checks the business and technical readiness of the Trader before they start to send ENS to the STI;</a:t>
            </a:r>
          </a:p>
          <a:p>
            <a:pPr marL="0" indent="0" algn="just">
              <a:buNone/>
            </a:pPr>
            <a:r>
              <a:rPr lang="en-US" sz="2000" dirty="0">
                <a:latin typeface="Times New Roman" panose="02020603050405020304" pitchFamily="18" charset="0"/>
                <a:cs typeface="Times New Roman" panose="02020603050405020304" pitchFamily="18" charset="0"/>
              </a:rPr>
              <a:t>• Provides the service desk support to EOs for CT related incidents;</a:t>
            </a:r>
          </a:p>
          <a:p>
            <a:pPr marL="0" indent="0" algn="just">
              <a:buNone/>
            </a:pPr>
            <a:r>
              <a:rPr lang="en-US" sz="2000" dirty="0">
                <a:latin typeface="Times New Roman" panose="02020603050405020304" pitchFamily="18" charset="0"/>
                <a:cs typeface="Times New Roman" panose="02020603050405020304" pitchFamily="18" charset="0"/>
              </a:rPr>
              <a:t>• Acts as an escalation point along with DG TAXUD ICS2 Project Team.</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6</a:t>
            </a:fld>
            <a:endParaRPr lang="en-GB" dirty="0"/>
          </a:p>
        </p:txBody>
      </p:sp>
      <p:sp>
        <p:nvSpPr>
          <p:cNvPr id="2" name="Title 1"/>
          <p:cNvSpPr>
            <a:spLocks noGrp="1"/>
          </p:cNvSpPr>
          <p:nvPr>
            <p:ph type="title"/>
          </p:nvPr>
        </p:nvSpPr>
        <p:spPr>
          <a:xfrm>
            <a:off x="1017856" y="473433"/>
            <a:ext cx="10515600" cy="782357"/>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national service desk and national project team in EO Conformance Testing</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95381"/>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60</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Search not compliant messages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0" y="1748076"/>
            <a:ext cx="10794477"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The user can search for EO messages with a sender not having performed a successful Self-Conformance Test Campaign for this type of message</a:t>
            </a:r>
          </a:p>
          <a:p>
            <a:pPr lvl="1">
              <a:spcAft>
                <a:spcPts val="1200"/>
              </a:spcAft>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user </a:t>
            </a:r>
            <a:r>
              <a:rPr lang="en-US" dirty="0">
                <a:latin typeface="Times New Roman" panose="02020603050405020304" pitchFamily="18" charset="0"/>
                <a:cs typeface="Times New Roman" panose="02020603050405020304" pitchFamily="18" charset="0"/>
              </a:rPr>
              <a:t>accesses the EO Self-Conformance Test Campaigns webpage</a:t>
            </a:r>
            <a:endParaRPr lang="en-GB" dirty="0">
              <a:latin typeface="Times New Roman" panose="02020603050405020304" pitchFamily="18" charset="0"/>
              <a:cs typeface="Times New Roman" panose="02020603050405020304" pitchFamily="18" charset="0"/>
            </a:endParaRPr>
          </a:p>
          <a:p>
            <a:pPr lvl="1">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system presents the available search criteria to search EO messages not compliant with a successful Self-CTC:</a:t>
            </a:r>
          </a:p>
          <a:p>
            <a:pPr lvl="2">
              <a:spcAft>
                <a:spcPts val="1200"/>
              </a:spcAft>
            </a:pPr>
            <a:r>
              <a:rPr lang="en-US" dirty="0">
                <a:latin typeface="Times New Roman" panose="02020603050405020304" pitchFamily="18" charset="0"/>
                <a:cs typeface="Times New Roman" panose="02020603050405020304" pitchFamily="18" charset="0"/>
              </a:rPr>
              <a:t>Reception Date (From and To timestamps). The minimum From date allowed is the Start date of the Configured Test Scenario</a:t>
            </a:r>
          </a:p>
          <a:p>
            <a:pPr lvl="2">
              <a:spcAft>
                <a:spcPts val="1200"/>
              </a:spcAft>
            </a:pPr>
            <a:r>
              <a:rPr lang="en-US" dirty="0">
                <a:latin typeface="Times New Roman" panose="02020603050405020304" pitchFamily="18" charset="0"/>
                <a:cs typeface="Times New Roman" panose="02020603050405020304" pitchFamily="18" charset="0"/>
              </a:rPr>
              <a:t>Sender PartyId</a:t>
            </a: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Tree>
    <p:extLst>
      <p:ext uri="{BB962C8B-B14F-4D97-AF65-F5344CB8AC3E}">
        <p14:creationId xmlns:p14="http://schemas.microsoft.com/office/powerpoint/2010/main" val="568173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61</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Search not compliant messages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1" y="1748076"/>
            <a:ext cx="10695256"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user </a:t>
            </a:r>
            <a:r>
              <a:rPr lang="en-US" dirty="0">
                <a:latin typeface="Times New Roman" panose="02020603050405020304" pitchFamily="18" charset="0"/>
                <a:cs typeface="Times New Roman" panose="02020603050405020304" pitchFamily="18" charset="0"/>
              </a:rPr>
              <a:t>enters the intended search criteria and selects to Search EO messages not compliant with a successful Self-Conformance Campaign</a:t>
            </a:r>
            <a:endParaRPr lang="en-GB" dirty="0">
              <a:latin typeface="Times New Roman" panose="02020603050405020304" pitchFamily="18" charset="0"/>
              <a:cs typeface="Times New Roman" panose="02020603050405020304" pitchFamily="18" charset="0"/>
            </a:endParaRPr>
          </a:p>
          <a:p>
            <a:pPr lvl="1">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messages with a sending party (EORI of the </a:t>
            </a:r>
            <a:r>
              <a:rPr lang="en-US">
                <a:latin typeface="Times New Roman" panose="02020603050405020304" pitchFamily="18" charset="0"/>
                <a:cs typeface="Times New Roman" panose="02020603050405020304" pitchFamily="18" charset="0"/>
              </a:rPr>
              <a:t>sending party) </a:t>
            </a:r>
            <a:r>
              <a:rPr lang="en-US" dirty="0">
                <a:latin typeface="Times New Roman" panose="02020603050405020304" pitchFamily="18" charset="0"/>
                <a:cs typeface="Times New Roman" panose="02020603050405020304" pitchFamily="18" charset="0"/>
              </a:rPr>
              <a:t>not included in the list of Sender parties with successful EO Conformance Testing Campaign for the business role corresponding to the message type are identified.</a:t>
            </a:r>
          </a:p>
          <a:p>
            <a:pPr marL="457200" lvl="1" indent="0">
              <a:spcAft>
                <a:spcPts val="1200"/>
              </a:spcAft>
              <a:buNone/>
            </a:pPr>
            <a:endParaRPr lang="en-US" dirty="0">
              <a:latin typeface="Times New Roman" panose="02020603050405020304" pitchFamily="18" charset="0"/>
              <a:cs typeface="Times New Roman" panose="02020603050405020304" pitchFamily="18" charset="0"/>
            </a:endParaRPr>
          </a:p>
          <a:p>
            <a:pPr marL="457200" lvl="1" indent="0">
              <a:spcAft>
                <a:spcPts val="1200"/>
              </a:spcAft>
              <a:buNone/>
            </a:pPr>
            <a:r>
              <a:rPr lang="en-US" dirty="0">
                <a:latin typeface="Times New Roman" panose="02020603050405020304" pitchFamily="18" charset="0"/>
                <a:cs typeface="Times New Roman" panose="02020603050405020304" pitchFamily="18" charset="0"/>
              </a:rPr>
              <a:t>				</a:t>
            </a:r>
          </a:p>
          <a:p>
            <a:pPr lvl="1">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457200" lvl="1" indent="0">
              <a:spcAft>
                <a:spcPts val="1200"/>
              </a:spcAft>
              <a:buNone/>
            </a:pPr>
            <a:endParaRPr lang="en-US" dirty="0">
              <a:latin typeface="Times New Roman" panose="02020603050405020304" pitchFamily="18" charset="0"/>
              <a:cs typeface="Times New Roman" panose="02020603050405020304" pitchFamily="18" charset="0"/>
            </a:endParaRPr>
          </a:p>
          <a:p>
            <a:pPr marL="0" indent="0">
              <a:spcAft>
                <a:spcPts val="1200"/>
              </a:spcAft>
              <a:buNone/>
            </a:pPr>
            <a:endParaRPr lang="en-US" sz="2000" b="1" dirty="0">
              <a:latin typeface="Times New Roman" panose="02020603050405020304" pitchFamily="18" charset="0"/>
              <a:cs typeface="Times New Roman" panose="02020603050405020304" pitchFamily="18" charset="0"/>
            </a:endParaRPr>
          </a:p>
          <a:p>
            <a:pPr marL="0" indent="0">
              <a:spcAft>
                <a:spcPts val="1200"/>
              </a:spcAft>
              <a:buNone/>
            </a:pPr>
            <a:endParaRPr lang="en-US" sz="2000" b="1" dirty="0">
              <a:latin typeface="Times New Roman" panose="02020603050405020304" pitchFamily="18" charset="0"/>
              <a:cs typeface="Times New Roman" panose="02020603050405020304" pitchFamily="18" charset="0"/>
            </a:endParaRP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
        <p:nvSpPr>
          <p:cNvPr id="15" name="Arrow: Right 14">
            <a:extLst>
              <a:ext uri="{FF2B5EF4-FFF2-40B4-BE49-F238E27FC236}">
                <a16:creationId xmlns:a16="http://schemas.microsoft.com/office/drawing/2014/main" id="{61B29AC2-BCA4-4291-A825-002BF689F033}"/>
              </a:ext>
            </a:extLst>
          </p:cNvPr>
          <p:cNvSpPr/>
          <p:nvPr/>
        </p:nvSpPr>
        <p:spPr>
          <a:xfrm>
            <a:off x="2976880" y="4074160"/>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25">
            <a:extLst>
              <a:ext uri="{FF2B5EF4-FFF2-40B4-BE49-F238E27FC236}">
                <a16:creationId xmlns:a16="http://schemas.microsoft.com/office/drawing/2014/main" id="{650C76F5-4D53-496B-944B-760A660D1948}"/>
              </a:ext>
            </a:extLst>
          </p:cNvPr>
          <p:cNvGraphicFramePr>
            <a:graphicFrameLocks noChangeAspect="1"/>
          </p:cNvGraphicFramePr>
          <p:nvPr/>
        </p:nvGraphicFramePr>
        <p:xfrm>
          <a:off x="4277360" y="3982273"/>
          <a:ext cx="1330960" cy="1153037"/>
        </p:xfrm>
        <a:graphic>
          <a:graphicData uri="http://schemas.openxmlformats.org/presentationml/2006/ole">
            <mc:AlternateContent xmlns:mc="http://schemas.openxmlformats.org/markup-compatibility/2006">
              <mc:Choice xmlns:v="urn:schemas-microsoft-com:vml" Requires="v">
                <p:oleObj spid="_x0000_s1027" name="Document" showAsIcon="1" r:id="rId4" imgW="914400" imgH="792685" progId="Word.Document.12">
                  <p:embed/>
                </p:oleObj>
              </mc:Choice>
              <mc:Fallback>
                <p:oleObj name="Document" showAsIcon="1" r:id="rId4" imgW="914400" imgH="792685" progId="Word.Document.12">
                  <p:embed/>
                  <p:pic>
                    <p:nvPicPr>
                      <p:cNvPr id="26" name="Object 25">
                        <a:extLst>
                          <a:ext uri="{FF2B5EF4-FFF2-40B4-BE49-F238E27FC236}">
                            <a16:creationId xmlns:a16="http://schemas.microsoft.com/office/drawing/2014/main" id="{650C76F5-4D53-496B-944B-760A660D1948}"/>
                          </a:ext>
                        </a:extLst>
                      </p:cNvPr>
                      <p:cNvPicPr/>
                      <p:nvPr/>
                    </p:nvPicPr>
                    <p:blipFill>
                      <a:blip r:embed="rId5"/>
                      <a:stretch>
                        <a:fillRect/>
                      </a:stretch>
                    </p:blipFill>
                    <p:spPr>
                      <a:xfrm>
                        <a:off x="4277360" y="3982273"/>
                        <a:ext cx="1330960" cy="1153037"/>
                      </a:xfrm>
                      <a:prstGeom prst="rect">
                        <a:avLst/>
                      </a:prstGeom>
                    </p:spPr>
                  </p:pic>
                </p:oleObj>
              </mc:Fallback>
            </mc:AlternateContent>
          </a:graphicData>
        </a:graphic>
      </p:graphicFrame>
    </p:spTree>
    <p:extLst>
      <p:ext uri="{BB962C8B-B14F-4D97-AF65-F5344CB8AC3E}">
        <p14:creationId xmlns:p14="http://schemas.microsoft.com/office/powerpoint/2010/main" val="1571399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62</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dirty="0">
                <a:solidFill>
                  <a:schemeClr val="tx2"/>
                </a:solidFill>
                <a:latin typeface="Times New Roman" panose="02020603050405020304" pitchFamily="18" charset="0"/>
                <a:cs typeface="Times New Roman" panose="02020603050405020304" pitchFamily="18" charset="0"/>
              </a:rPr>
              <a:t>Search not compliant messages</a:t>
            </a:r>
          </a:p>
          <a:p>
            <a:pPr marL="0" indent="0">
              <a:buNone/>
            </a:pPr>
            <a:endParaRPr lang="en-US" dirty="0"/>
          </a:p>
        </p:txBody>
      </p:sp>
      <p:sp>
        <p:nvSpPr>
          <p:cNvPr id="6" name="Content Placeholder 7">
            <a:extLst>
              <a:ext uri="{FF2B5EF4-FFF2-40B4-BE49-F238E27FC236}">
                <a16:creationId xmlns:a16="http://schemas.microsoft.com/office/drawing/2014/main" id="{1B8AF03D-573D-4CE6-90DD-6CE2D9E16F13}"/>
              </a:ext>
            </a:extLst>
          </p:cNvPr>
          <p:cNvSpPr txBox="1">
            <a:spLocks/>
          </p:cNvSpPr>
          <p:nvPr/>
        </p:nvSpPr>
        <p:spPr>
          <a:xfrm>
            <a:off x="838201" y="1748076"/>
            <a:ext cx="10695256" cy="4383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lvl="1">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spcAft>
                <a:spcPts val="1200"/>
              </a:spcAft>
              <a:buNone/>
            </a:pPr>
            <a:endParaRPr lang="en-US" sz="2000" b="1" dirty="0">
              <a:latin typeface="Times New Roman" panose="02020603050405020304" pitchFamily="18" charset="0"/>
              <a:cs typeface="Times New Roman" panose="02020603050405020304" pitchFamily="18" charset="0"/>
            </a:endParaRPr>
          </a:p>
          <a:p>
            <a:pPr marL="0" indent="0">
              <a:spcAft>
                <a:spcPts val="1200"/>
              </a:spcAft>
              <a:buNone/>
            </a:pPr>
            <a:endParaRPr lang="en-US" sz="2000" b="1" dirty="0">
              <a:latin typeface="Times New Roman" panose="02020603050405020304" pitchFamily="18" charset="0"/>
              <a:cs typeface="Times New Roman" panose="02020603050405020304" pitchFamily="18" charset="0"/>
            </a:endParaRPr>
          </a:p>
          <a:p>
            <a:pPr marL="0" indent="0">
              <a:spcAft>
                <a:spcPts val="1200"/>
              </a:spcAft>
              <a:buNone/>
            </a:pPr>
            <a:r>
              <a:rPr lang="en-US" sz="2000" b="1" dirty="0">
                <a:latin typeface="Times New Roman" panose="02020603050405020304" pitchFamily="18" charset="0"/>
                <a:cs typeface="Times New Roman" panose="02020603050405020304" pitchFamily="18" charset="0"/>
              </a:rPr>
              <a:t>The system displays EO messages not compliant with a Self-CTC as per the user search criteria</a:t>
            </a:r>
          </a:p>
          <a:p>
            <a:pPr marL="0" indent="0">
              <a:lnSpc>
                <a:spcPct val="150000"/>
              </a:lnSpc>
              <a:spcAft>
                <a:spcPts val="1200"/>
              </a:spcAft>
              <a:buNone/>
            </a:pPr>
            <a:r>
              <a:rPr lang="en-GB" sz="2000" dirty="0"/>
              <a:t>		</a:t>
            </a:r>
          </a:p>
          <a:p>
            <a:pPr marL="0" indent="0">
              <a:lnSpc>
                <a:spcPct val="150000"/>
              </a:lnSpc>
              <a:spcAft>
                <a:spcPts val="1200"/>
              </a:spcAft>
              <a:buNone/>
            </a:pPr>
            <a:endParaRPr lang="en-US" sz="2000" dirty="0"/>
          </a:p>
        </p:txBody>
      </p:sp>
      <p:sp>
        <p:nvSpPr>
          <p:cNvPr id="12" name="Rectangle: Rounded Corners 11">
            <a:extLst>
              <a:ext uri="{FF2B5EF4-FFF2-40B4-BE49-F238E27FC236}">
                <a16:creationId xmlns:a16="http://schemas.microsoft.com/office/drawing/2014/main" id="{8113B133-FD6E-40D5-B158-85C6009156D6}"/>
              </a:ext>
            </a:extLst>
          </p:cNvPr>
          <p:cNvSpPr/>
          <p:nvPr/>
        </p:nvSpPr>
        <p:spPr>
          <a:xfrm>
            <a:off x="1036784" y="2181854"/>
            <a:ext cx="10118431" cy="1251173"/>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b="1" i="1" dirty="0">
              <a:latin typeface="Times New Roman" panose="02020603050405020304" pitchFamily="18" charset="0"/>
              <a:cs typeface="Times New Roman" panose="02020603050405020304" pitchFamily="18" charset="0"/>
            </a:endParaRPr>
          </a:p>
          <a:p>
            <a:pPr algn="just"/>
            <a:r>
              <a:rPr lang="en-US" b="1" i="1" dirty="0">
                <a:latin typeface="Times New Roman" panose="02020603050405020304" pitchFamily="18" charset="0"/>
                <a:cs typeface="Times New Roman" panose="02020603050405020304" pitchFamily="18" charset="0"/>
              </a:rPr>
              <a:t>Member State Service-Support Monitoring Operator users have access only to messages related to their country, based on the Sender/Receiver (depending on the message type) PartyId, i.e. MS in which the EORI is registered or MS where the Certificate used in the message is registered in UUM&amp;DS, in case it is different from the MS of the EORI.</a:t>
            </a:r>
            <a:endParaRPr lang="en-GB" b="1" i="1" dirty="0">
              <a:latin typeface="Times New Roman" panose="02020603050405020304" pitchFamily="18" charset="0"/>
              <a:cs typeface="Times New Roman" panose="02020603050405020304" pitchFamily="18" charset="0"/>
            </a:endParaRPr>
          </a:p>
          <a:p>
            <a:pPr algn="just"/>
            <a:endParaRPr lang="en-GB" dirty="0"/>
          </a:p>
        </p:txBody>
      </p:sp>
      <p:pic>
        <p:nvPicPr>
          <p:cNvPr id="13" name="Graphic 12" descr="Badge Tick1 with solid fill">
            <a:extLst>
              <a:ext uri="{FF2B5EF4-FFF2-40B4-BE49-F238E27FC236}">
                <a16:creationId xmlns:a16="http://schemas.microsoft.com/office/drawing/2014/main" id="{CC36580F-DCD9-4E58-AF16-7DDDF75336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4535" y="3429000"/>
            <a:ext cx="720000" cy="720000"/>
          </a:xfrm>
          <a:prstGeom prst="rect">
            <a:avLst/>
          </a:prstGeom>
        </p:spPr>
      </p:pic>
      <p:sp>
        <p:nvSpPr>
          <p:cNvPr id="8" name="Rectangle: Diagonal Corners Rounded 7">
            <a:extLst>
              <a:ext uri="{FF2B5EF4-FFF2-40B4-BE49-F238E27FC236}">
                <a16:creationId xmlns:a16="http://schemas.microsoft.com/office/drawing/2014/main" id="{A2EE1CA8-216F-4336-88A9-48C83F2167D6}"/>
              </a:ext>
            </a:extLst>
          </p:cNvPr>
          <p:cNvSpPr/>
          <p:nvPr/>
        </p:nvSpPr>
        <p:spPr>
          <a:xfrm>
            <a:off x="2209800" y="5117978"/>
            <a:ext cx="6958984" cy="932157"/>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In the next slide there is graphical representation of MON&amp;BS UI regarding the “</a:t>
            </a:r>
            <a:r>
              <a:rPr lang="en-US" b="1" dirty="0">
                <a:latin typeface="Times New Roman" panose="02020603050405020304" pitchFamily="18" charset="0"/>
                <a:cs typeface="Times New Roman" panose="02020603050405020304" pitchFamily="18" charset="0"/>
              </a:rPr>
              <a:t>EO Self-Conformance Test Campaign</a:t>
            </a:r>
            <a:r>
              <a:rPr lang="en-US" b="1" dirty="0">
                <a:solidFill>
                  <a:schemeClr val="tx1"/>
                </a:solidFill>
                <a:latin typeface="Times New Roman" panose="02020603050405020304" pitchFamily="18" charset="0"/>
                <a:cs typeface="Times New Roman" panose="02020603050405020304" pitchFamily="18" charset="0"/>
              </a:rPr>
              <a:t>” functionality</a:t>
            </a:r>
          </a:p>
        </p:txBody>
      </p:sp>
    </p:spTree>
    <p:extLst>
      <p:ext uri="{BB962C8B-B14F-4D97-AF65-F5344CB8AC3E}">
        <p14:creationId xmlns:p14="http://schemas.microsoft.com/office/powerpoint/2010/main" val="1490948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 user interface use cases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63</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3"/>
            <a:ext cx="9998110" cy="451016"/>
          </a:xfrm>
        </p:spPr>
        <p:txBody>
          <a:bodyPr/>
          <a:lstStyle/>
          <a:p>
            <a:pPr marL="0" indent="0" algn="just">
              <a:buNone/>
            </a:pPr>
            <a:r>
              <a:rPr lang="en-US" sz="2200" b="1" dirty="0">
                <a:latin typeface="Times New Roman" panose="02020603050405020304" pitchFamily="18" charset="0"/>
                <a:cs typeface="Times New Roman" panose="02020603050405020304" pitchFamily="18" charset="0"/>
              </a:rPr>
              <a:t>EO Self-Conformance Test Campaign: </a:t>
            </a:r>
            <a:r>
              <a:rPr lang="en-US" sz="2200" b="1" i="1" dirty="0">
                <a:solidFill>
                  <a:schemeClr val="tx2"/>
                </a:solidFill>
                <a:latin typeface="Times New Roman" panose="02020603050405020304" pitchFamily="18" charset="0"/>
                <a:cs typeface="Times New Roman" panose="02020603050405020304" pitchFamily="18" charset="0"/>
              </a:rPr>
              <a:t>Search not authorized EO messages</a:t>
            </a:r>
          </a:p>
          <a:p>
            <a:pPr marL="0" indent="0">
              <a:buNone/>
            </a:pPr>
            <a:endParaRPr lang="en-US" dirty="0"/>
          </a:p>
        </p:txBody>
      </p:sp>
      <p:pic>
        <p:nvPicPr>
          <p:cNvPr id="6" name="Picture 5">
            <a:extLst>
              <a:ext uri="{FF2B5EF4-FFF2-40B4-BE49-F238E27FC236}">
                <a16:creationId xmlns:a16="http://schemas.microsoft.com/office/drawing/2014/main" id="{E4C2FC1A-C582-4810-BD0F-8D74B7E7A147}"/>
              </a:ext>
            </a:extLst>
          </p:cNvPr>
          <p:cNvPicPr>
            <a:picLocks noChangeAspect="1"/>
          </p:cNvPicPr>
          <p:nvPr/>
        </p:nvPicPr>
        <p:blipFill>
          <a:blip r:embed="rId3"/>
          <a:stretch>
            <a:fillRect/>
          </a:stretch>
        </p:blipFill>
        <p:spPr>
          <a:xfrm>
            <a:off x="2377440" y="2011680"/>
            <a:ext cx="7027452" cy="4572000"/>
          </a:xfrm>
          <a:prstGeom prst="rect">
            <a:avLst/>
          </a:prstGeom>
        </p:spPr>
      </p:pic>
    </p:spTree>
    <p:extLst>
      <p:ext uri="{BB962C8B-B14F-4D97-AF65-F5344CB8AC3E}">
        <p14:creationId xmlns:p14="http://schemas.microsoft.com/office/powerpoint/2010/main" val="453789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CDAD590-AB14-4543-9D2A-698515AD37A3}"/>
              </a:ext>
            </a:extLst>
          </p:cNvPr>
          <p:cNvSpPr/>
          <p:nvPr/>
        </p:nvSpPr>
        <p:spPr>
          <a:xfrm>
            <a:off x="970722" y="4780684"/>
            <a:ext cx="6044923"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905331D3-6F73-4964-8E35-3A9D4FD86EBB}"/>
              </a:ext>
            </a:extLst>
          </p:cNvPr>
          <p:cNvSpPr/>
          <p:nvPr/>
        </p:nvSpPr>
        <p:spPr>
          <a:xfrm>
            <a:off x="970724" y="1624606"/>
            <a:ext cx="990601"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F78ED3B0-FA6E-4DA3-A5E7-C3EA29276BA3}"/>
              </a:ext>
            </a:extLst>
          </p:cNvPr>
          <p:cNvSpPr/>
          <p:nvPr/>
        </p:nvSpPr>
        <p:spPr>
          <a:xfrm>
            <a:off x="970723" y="3202645"/>
            <a:ext cx="1814565"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64</a:t>
            </a:fld>
            <a:endParaRPr lang="en-GB" dirty="0"/>
          </a:p>
        </p:txBody>
      </p:sp>
      <p:sp>
        <p:nvSpPr>
          <p:cNvPr id="19" name="Rectangle: Rounded Corners 18">
            <a:extLst>
              <a:ext uri="{FF2B5EF4-FFF2-40B4-BE49-F238E27FC236}">
                <a16:creationId xmlns:a16="http://schemas.microsoft.com/office/drawing/2014/main" id="{5EC92829-46AC-4D33-A370-96DD400338EE}"/>
              </a:ext>
            </a:extLst>
          </p:cNvPr>
          <p:cNvSpPr/>
          <p:nvPr/>
        </p:nvSpPr>
        <p:spPr>
          <a:xfrm>
            <a:off x="7332886" y="3322954"/>
            <a:ext cx="4553578" cy="120580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MSs can find useful CT material by accessing these webpages</a:t>
            </a:r>
          </a:p>
        </p:txBody>
      </p:sp>
      <p:sp>
        <p:nvSpPr>
          <p:cNvPr id="13" name="Content Placeholder 2">
            <a:extLst>
              <a:ext uri="{FF2B5EF4-FFF2-40B4-BE49-F238E27FC236}">
                <a16:creationId xmlns:a16="http://schemas.microsoft.com/office/drawing/2014/main" id="{F531ECC0-F381-4B68-BF59-C427A523ACA6}"/>
              </a:ext>
            </a:extLst>
          </p:cNvPr>
          <p:cNvSpPr>
            <a:spLocks noGrp="1"/>
          </p:cNvSpPr>
          <p:nvPr>
            <p:ph sz="half" idx="2"/>
          </p:nvPr>
        </p:nvSpPr>
        <p:spPr>
          <a:xfrm>
            <a:off x="1082691" y="1624606"/>
            <a:ext cx="10958566" cy="4750534"/>
          </a:xfrm>
        </p:spPr>
        <p:txBody>
          <a:bodyPr/>
          <a:lstStyle/>
          <a:p>
            <a:r>
              <a:rPr lang="en-GB"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PICS</a:t>
            </a:r>
            <a:endParaRPr lang="en-GB"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r>
              <a:rPr lang="en-GB" sz="2800" dirty="0">
                <a:solidFill>
                  <a:srgbClr val="24337E"/>
                </a:solidFill>
                <a:latin typeface="Times New Roman" panose="02020603050405020304" pitchFamily="18" charset="0"/>
                <a:cs typeface="Times New Roman" panose="02020603050405020304" pitchFamily="18" charset="0"/>
                <a:hlinkClick r:id="rId2"/>
              </a:rPr>
              <a:t>https://webgate.ec.europa.eu/pics/filedepot/20607#</a:t>
            </a:r>
            <a:endParaRPr lang="en-GB" sz="2800" dirty="0">
              <a:solidFill>
                <a:srgbClr val="24337E"/>
              </a:solidFill>
              <a:latin typeface="Times New Roman" panose="02020603050405020304" pitchFamily="18" charset="0"/>
              <a:cs typeface="Times New Roman" panose="02020603050405020304" pitchFamily="18" charset="0"/>
            </a:endParaRPr>
          </a:p>
          <a:p>
            <a:endParaRPr lang="en-GB" sz="400" dirty="0">
              <a:solidFill>
                <a:srgbClr val="24337E"/>
              </a:solidFill>
              <a:latin typeface="Times New Roman" panose="02020603050405020304" pitchFamily="18" charset="0"/>
              <a:cs typeface="Times New Roman" panose="02020603050405020304" pitchFamily="18" charset="0"/>
            </a:endParaRPr>
          </a:p>
          <a:p>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CIRCABC</a:t>
            </a:r>
            <a:endParaRPr lang="en-GB"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GB" sz="2800" dirty="0">
                <a:solidFill>
                  <a:srgbClr val="0563C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https://circabc.europa.eu/ui/welcome</a:t>
            </a:r>
            <a:endParaRPr lang="en-GB" sz="2800" dirty="0">
              <a:solidFill>
                <a:srgbClr val="0563C1"/>
              </a:solidFill>
              <a:latin typeface="Times New Roman" panose="02020603050405020304" pitchFamily="18" charset="0"/>
              <a:cs typeface="Times New Roman" panose="02020603050405020304" pitchFamily="18" charset="0"/>
            </a:endParaRPr>
          </a:p>
          <a:p>
            <a:endParaRPr lang="en-GB" sz="400" dirty="0">
              <a:latin typeface="Times New Roman" panose="02020603050405020304" pitchFamily="18" charset="0"/>
              <a:cs typeface="Times New Roman" panose="02020603050405020304" pitchFamily="18" charset="0"/>
            </a:endParaRPr>
          </a:p>
          <a:p>
            <a:r>
              <a:rPr lang="en-GB"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Customs &amp; Tax EU Learning Portal</a:t>
            </a:r>
          </a:p>
          <a:p>
            <a:r>
              <a:rPr lang="en-GB" sz="2800" dirty="0">
                <a:latin typeface="Times New Roman" panose="02020603050405020304" pitchFamily="18" charset="0"/>
                <a:cs typeface="Times New Roman" panose="02020603050405020304" pitchFamily="18" charset="0"/>
                <a:hlinkClick r:id="rId4"/>
              </a:rPr>
              <a:t>https://customs-taxation.learning.europa.eu/</a:t>
            </a:r>
            <a:endParaRPr lang="en-GB" sz="2800" dirty="0">
              <a:latin typeface="Times New Roman" panose="02020603050405020304" pitchFamily="18" charset="0"/>
              <a:cs typeface="Times New Roman" panose="02020603050405020304" pitchFamily="18" charset="0"/>
            </a:endParaRPr>
          </a:p>
        </p:txBody>
      </p:sp>
      <p:sp>
        <p:nvSpPr>
          <p:cNvPr id="25" name="Title 1">
            <a:extLst>
              <a:ext uri="{FF2B5EF4-FFF2-40B4-BE49-F238E27FC236}">
                <a16:creationId xmlns:a16="http://schemas.microsoft.com/office/drawing/2014/main" id="{2A5C035A-8B2D-491F-A26D-48B2C1473FBE}"/>
              </a:ext>
            </a:extLst>
          </p:cNvPr>
          <p:cNvSpPr txBox="1">
            <a:spLocks/>
          </p:cNvSpPr>
          <p:nvPr/>
        </p:nvSpPr>
        <p:spPr>
          <a:xfrm>
            <a:off x="970722" y="686540"/>
            <a:ext cx="10515600" cy="57867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 of Documentation &amp; Material</a:t>
            </a:r>
          </a:p>
        </p:txBody>
      </p:sp>
    </p:spTree>
    <p:extLst>
      <p:ext uri="{BB962C8B-B14F-4D97-AF65-F5344CB8AC3E}">
        <p14:creationId xmlns:p14="http://schemas.microsoft.com/office/powerpoint/2010/main" val="31384470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56EF7-EF32-463A-885E-3AA69D903F0E}"/>
              </a:ext>
            </a:extLst>
          </p:cNvPr>
          <p:cNvSpPr>
            <a:spLocks noGrp="1"/>
          </p:cNvSpPr>
          <p:nvPr>
            <p:ph type="sldNum" sz="quarter" idx="12"/>
          </p:nvPr>
        </p:nvSpPr>
        <p:spPr/>
        <p:txBody>
          <a:bodyPr/>
          <a:lstStyle/>
          <a:p>
            <a:fld id="{F46C79FD-C571-418B-AB0F-5EE936C85276}" type="slidenum">
              <a:rPr lang="en-GB" smtClean="0"/>
              <a:t>65</a:t>
            </a:fld>
            <a:endParaRPr lang="en-GB" dirty="0"/>
          </a:p>
        </p:txBody>
      </p:sp>
      <p:pic>
        <p:nvPicPr>
          <p:cNvPr id="4" name="Picture 3">
            <a:extLst>
              <a:ext uri="{FF2B5EF4-FFF2-40B4-BE49-F238E27FC236}">
                <a16:creationId xmlns:a16="http://schemas.microsoft.com/office/drawing/2014/main" id="{AD6A408B-68A2-4C06-A628-444C6A370346}"/>
              </a:ext>
            </a:extLst>
          </p:cNvPr>
          <p:cNvPicPr>
            <a:picLocks noChangeAspect="1"/>
          </p:cNvPicPr>
          <p:nvPr/>
        </p:nvPicPr>
        <p:blipFill>
          <a:blip r:embed="rId2"/>
          <a:stretch>
            <a:fillRect/>
          </a:stretch>
        </p:blipFill>
        <p:spPr>
          <a:xfrm>
            <a:off x="4364586" y="761769"/>
            <a:ext cx="3462828" cy="5334462"/>
          </a:xfrm>
          <a:prstGeom prst="rect">
            <a:avLst/>
          </a:prstGeom>
        </p:spPr>
      </p:pic>
    </p:spTree>
    <p:extLst>
      <p:ext uri="{BB962C8B-B14F-4D97-AF65-F5344CB8AC3E}">
        <p14:creationId xmlns:p14="http://schemas.microsoft.com/office/powerpoint/2010/main" val="1990975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latin typeface="Times New Roman" panose="02020603050405020304" pitchFamily="18" charset="0"/>
                <a:cs typeface="Times New Roman" panose="02020603050405020304" pitchFamily="18" charset="0"/>
              </a:rPr>
              <a:t>Thank you</a:t>
            </a:r>
            <a:endParaRPr lang="en-GB"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a:t>
            </a:r>
          </a:p>
          <a:p>
            <a:r>
              <a:rPr lang="en-US" sz="1050" dirty="0"/>
              <a:t>Unless otherwise noted the reuse of this presentation is authorised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fld id="{F46C79FD-C571-418B-AB0F-5EE936C85276}" type="slidenum">
              <a:rPr lang="en-GB" smtClean="0"/>
              <a:t>66</a:t>
            </a:fld>
            <a:endParaRPr lang="en-GB" dirty="0"/>
          </a:p>
        </p:txBody>
      </p:sp>
    </p:spTree>
    <p:extLst>
      <p:ext uri="{BB962C8B-B14F-4D97-AF65-F5344CB8AC3E}">
        <p14:creationId xmlns:p14="http://schemas.microsoft.com/office/powerpoint/2010/main" val="427361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of the MON user interface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4" y="1273942"/>
            <a:ext cx="10515599" cy="4857344"/>
          </a:xfrm>
        </p:spPr>
        <p:txBody>
          <a:bodyPr/>
          <a:lstStyle/>
          <a:p>
            <a:pPr marL="0" marR="0" indent="0">
              <a:buNone/>
            </a:pPr>
            <a:r>
              <a:rPr lang="en-US" sz="2200" b="1" dirty="0">
                <a:latin typeface="Times New Roman" panose="02020603050405020304" pitchFamily="18" charset="0"/>
                <a:cs typeface="Times New Roman" panose="02020603050405020304" pitchFamily="18" charset="0"/>
              </a:rPr>
              <a:t>MON&amp;BS as Supportive Tool</a:t>
            </a:r>
          </a:p>
          <a:p>
            <a:pPr marL="0" indent="0">
              <a:buNone/>
            </a:pPr>
            <a:r>
              <a:rPr lang="en-US" sz="2000" dirty="0">
                <a:latin typeface="Times New Roman" panose="02020603050405020304" pitchFamily="18" charset="0"/>
                <a:cs typeface="Times New Roman" panose="02020603050405020304" pitchFamily="18" charset="0"/>
              </a:rPr>
              <a:t>MS operators shall access ICS2 Monitoring and Business Statistics tool in CONF environment to consult the registered EO Self-Conformance Test campaigns and to follow up the execution of the related business scenarios. The aim is for MS to provide meaningful assistance to EO during Self-Conformance Test campaign.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Rectangle: Diagonal Corners Rounded 5">
            <a:extLst>
              <a:ext uri="{FF2B5EF4-FFF2-40B4-BE49-F238E27FC236}">
                <a16:creationId xmlns:a16="http://schemas.microsoft.com/office/drawing/2014/main" id="{FF876123-65EB-4815-B820-5A0302AE83AF}"/>
              </a:ext>
            </a:extLst>
          </p:cNvPr>
          <p:cNvSpPr/>
          <p:nvPr/>
        </p:nvSpPr>
        <p:spPr>
          <a:xfrm>
            <a:off x="2347178" y="3452026"/>
            <a:ext cx="7168611" cy="778613"/>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r>
              <a:rPr lang="en-GB" sz="32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MON&amp;BS: </a:t>
            </a:r>
            <a:r>
              <a:rPr lang="en-GB"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https://u2s.conf.ccn2.taxud/</a:t>
            </a:r>
            <a:r>
              <a:rPr lang="en-GB"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10CC7113-646F-4008-ACD3-AAEA46180BA5}"/>
              </a:ext>
            </a:extLst>
          </p:cNvPr>
          <p:cNvSpPr/>
          <p:nvPr/>
        </p:nvSpPr>
        <p:spPr>
          <a:xfrm>
            <a:off x="1068475" y="4580133"/>
            <a:ext cx="10281920" cy="1376405"/>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i="1" dirty="0">
              <a:latin typeface="Times New Roman" panose="02020603050405020304" pitchFamily="18" charset="0"/>
              <a:cs typeface="Times New Roman" panose="02020603050405020304" pitchFamily="18" charset="0"/>
            </a:endParaRPr>
          </a:p>
          <a:p>
            <a:pPr marL="0" marR="0" indent="0" algn="just">
              <a:lnSpc>
                <a:spcPct val="110000"/>
              </a:lnSpc>
              <a:spcBef>
                <a:spcPts val="0"/>
              </a:spcBef>
              <a:spcAft>
                <a:spcPts val="0"/>
              </a:spcAft>
              <a:buNone/>
            </a:pPr>
            <a:r>
              <a:rPr lang="en-GB" b="1" dirty="0">
                <a:effectLst/>
                <a:latin typeface="Times New Roman" panose="02020603050405020304" pitchFamily="18" charset="0"/>
                <a:ea typeface="Times New Roman" panose="02020603050405020304" pitchFamily="18" charset="0"/>
              </a:rPr>
              <a:t>It is important to highlight that the use ICS2 MON&amp;BS tool is available only to MS and EC users.</a:t>
            </a:r>
          </a:p>
          <a:p>
            <a:pPr marL="0" marR="0" indent="0" algn="just">
              <a:lnSpc>
                <a:spcPct val="110000"/>
              </a:lnSpc>
              <a:spcBef>
                <a:spcPts val="0"/>
              </a:spcBef>
              <a:spcAft>
                <a:spcPts val="0"/>
              </a:spcAft>
              <a:buNone/>
            </a:pPr>
            <a:r>
              <a:rPr lang="en-GB" b="1" dirty="0">
                <a:effectLst/>
                <a:latin typeface="Times New Roman" panose="02020603050405020304" pitchFamily="18" charset="0"/>
                <a:ea typeface="Times New Roman" panose="02020603050405020304" pitchFamily="18" charset="0"/>
              </a:rPr>
              <a:t>EO can manage ICS2 related preferences and Self-register a conformance test campaign through the STI-STP. In this case, the execution of the Campaign will be tracked by STI.</a:t>
            </a:r>
            <a:r>
              <a:rPr lang="en-US" b="1" dirty="0">
                <a:latin typeface="Times New Roman" panose="02020603050405020304" pitchFamily="18" charset="0"/>
                <a:ea typeface="Times New Roman" panose="02020603050405020304" pitchFamily="18" charset="0"/>
              </a:rPr>
              <a:t> </a:t>
            </a:r>
            <a:r>
              <a:rPr lang="en-GB" b="1" dirty="0">
                <a:effectLst/>
                <a:latin typeface="Times New Roman" panose="02020603050405020304" pitchFamily="18" charset="0"/>
                <a:ea typeface="Times New Roman" panose="02020603050405020304" pitchFamily="18" charset="0"/>
              </a:rPr>
              <a:t>Self-registration of conformance test campaign is implemented through STI-STP in the CONF environment.</a:t>
            </a:r>
            <a:endParaRPr lang="en-US" b="1" dirty="0">
              <a:effectLst/>
              <a:latin typeface="Times New Roman" panose="02020603050405020304" pitchFamily="18" charset="0"/>
              <a:ea typeface="Times New Roman" panose="02020603050405020304" pitchFamily="18" charset="0"/>
            </a:endParaRPr>
          </a:p>
          <a:p>
            <a:pPr algn="ctr"/>
            <a:endParaRPr lang="en-GB" dirty="0"/>
          </a:p>
        </p:txBody>
      </p:sp>
    </p:spTree>
    <p:extLst>
      <p:ext uri="{BB962C8B-B14F-4D97-AF65-F5344CB8AC3E}">
        <p14:creationId xmlns:p14="http://schemas.microsoft.com/office/powerpoint/2010/main" val="89908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of the MON user interface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507849"/>
          </a:xfrm>
        </p:spPr>
        <p:txBody>
          <a:bodyPr/>
          <a:lstStyle/>
          <a:p>
            <a:pPr marL="0" marR="0" indent="0">
              <a:buNone/>
            </a:pPr>
            <a:r>
              <a:rPr lang="en-US" sz="2200" b="1" dirty="0">
                <a:latin typeface="Times New Roman" panose="02020603050405020304" pitchFamily="18" charset="0"/>
                <a:cs typeface="Times New Roman" panose="02020603050405020304" pitchFamily="18" charset="0"/>
              </a:rPr>
              <a:t>MON&amp;BS as Supportive Tool</a:t>
            </a:r>
          </a:p>
          <a:p>
            <a:pPr marL="0" indent="0">
              <a:buNone/>
            </a:pP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Member State Service Support – Monitoring Operator </a:t>
            </a:r>
            <a:r>
              <a:rPr lang="en-US" sz="2000" dirty="0">
                <a:latin typeface="Times New Roman" panose="02020603050405020304" pitchFamily="18" charset="0"/>
                <a:cs typeface="Times New Roman" panose="02020603050405020304" pitchFamily="18" charset="0"/>
              </a:rPr>
              <a:t>role a user is involved in the following use cases: </a:t>
            </a:r>
          </a:p>
          <a:p>
            <a:pPr marL="0" indent="0">
              <a:buNone/>
            </a:pPr>
            <a:r>
              <a:rPr lang="en-US" sz="2000" dirty="0">
                <a:solidFill>
                  <a:schemeClr val="tx2"/>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Management of Trader Preferences:</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Consult the trader preferences;</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Modify a trader preference;</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Create a new trader with his/her respective preferences;</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Manage a trader preferences.</a:t>
            </a:r>
          </a:p>
          <a:p>
            <a:pPr lvl="1">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8932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451015"/>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of the MON user interface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a:t>
            </a:fld>
            <a:endParaRPr lang="en-GB" dirty="0"/>
          </a:p>
        </p:txBody>
      </p:sp>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25415" y="1273942"/>
            <a:ext cx="9998110" cy="4507849"/>
          </a:xfrm>
        </p:spPr>
        <p:txBody>
          <a:bodyPr/>
          <a:lstStyle/>
          <a:p>
            <a:pPr marL="0" marR="0" indent="0">
              <a:buNone/>
            </a:pPr>
            <a:r>
              <a:rPr lang="en-US" sz="2200" b="1" dirty="0">
                <a:latin typeface="Times New Roman" panose="02020603050405020304" pitchFamily="18" charset="0"/>
                <a:cs typeface="Times New Roman" panose="02020603050405020304" pitchFamily="18" charset="0"/>
              </a:rPr>
              <a:t>MON&amp;BS as Supportive Tool</a:t>
            </a:r>
          </a:p>
          <a:p>
            <a:pPr marL="0" indent="0">
              <a:buNone/>
            </a:pP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Member State Service Support – Monitoring Operator</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Member State Service Support – Message Operator</a:t>
            </a:r>
            <a:r>
              <a:rPr lang="en-US" sz="2000" dirty="0">
                <a:latin typeface="Times New Roman" panose="02020603050405020304" pitchFamily="18" charset="0"/>
                <a:cs typeface="Times New Roman" panose="02020603050405020304" pitchFamily="18" charset="0"/>
              </a:rPr>
              <a:t> roles, a user is involved in the following use cases: </a:t>
            </a:r>
          </a:p>
          <a:p>
            <a:r>
              <a:rPr lang="en-US" sz="2000" dirty="0">
                <a:latin typeface="Times New Roman" panose="02020603050405020304" pitchFamily="18" charset="0"/>
                <a:cs typeface="Times New Roman" panose="02020603050405020304" pitchFamily="18" charset="0"/>
              </a:rPr>
              <a:t>EO Self-Conformance Test Campaign:</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Consult the EO Self-Conformance Test campaigns (consult the business scenarios of each test campaign and consult the messages of each business scenario);</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Consult successful EO Self-Conformance Testing;</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Upload successful EO Self-Conformance Testing;</a:t>
            </a:r>
          </a:p>
          <a:p>
            <a:pPr lvl="1">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Search EO messages not compliant with a successful Self-Conformance Testing.</a:t>
            </a:r>
          </a:p>
          <a:p>
            <a:pPr marL="0" marR="0" indent="0" algn="just">
              <a:lnSpc>
                <a:spcPct val="110000"/>
              </a:lnSpc>
              <a:spcBef>
                <a:spcPts val="0"/>
              </a:spcBef>
              <a:spcAft>
                <a:spcPts val="0"/>
              </a:spcAft>
              <a:buNone/>
            </a:pPr>
            <a:endParaRPr lang="en-GB" sz="1600" dirty="0">
              <a:effectLst/>
              <a:latin typeface="Times New Roman" panose="02020603050405020304" pitchFamily="18" charset="0"/>
              <a:ea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3" name="Thought Bubble: Cloud 2">
            <a:extLst>
              <a:ext uri="{FF2B5EF4-FFF2-40B4-BE49-F238E27FC236}">
                <a16:creationId xmlns:a16="http://schemas.microsoft.com/office/drawing/2014/main" id="{F8162E31-7D8D-48F7-B0B8-14A8CF6F0BFB}"/>
              </a:ext>
            </a:extLst>
          </p:cNvPr>
          <p:cNvSpPr/>
          <p:nvPr/>
        </p:nvSpPr>
        <p:spPr>
          <a:xfrm>
            <a:off x="7167826" y="703385"/>
            <a:ext cx="3493476" cy="942196"/>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Any of both roles could be assigned for the below actions</a:t>
            </a:r>
          </a:p>
        </p:txBody>
      </p:sp>
    </p:spTree>
    <p:extLst>
      <p:ext uri="{BB962C8B-B14F-4D97-AF65-F5344CB8AC3E}">
        <p14:creationId xmlns:p14="http://schemas.microsoft.com/office/powerpoint/2010/main" val="199288269"/>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ppt/theme/themeOverride2.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ppt/theme/themeOverride3.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890F81-97E9-4057-B74A-A6BD8ABE9FE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0019335EBE747B43B0F56F7DC74D4" ma:contentTypeVersion="15" ma:contentTypeDescription="Create a new document." ma:contentTypeScope="" ma:versionID="d485cdbfa3331add520559f147a12b2c">
  <xsd:schema xmlns:xsd="http://www.w3.org/2001/XMLSchema" xmlns:xs="http://www.w3.org/2001/XMLSchema" xmlns:p="http://schemas.microsoft.com/office/2006/metadata/properties" xmlns:ns2="2de5999e-9790-44f9-90eb-389c7b6a54b2" xmlns:ns3="340a17e6-2d0a-41d9-896f-a1ad094b81cd" targetNamespace="http://schemas.microsoft.com/office/2006/metadata/properties" ma:root="true" ma:fieldsID="25ef3db7da31444305f04d217ed98aa0" ns2:_="" ns3:_="">
    <xsd:import namespace="2de5999e-9790-44f9-90eb-389c7b6a54b2"/>
    <xsd:import namespace="340a17e6-2d0a-41d9-896f-a1ad094b81cd"/>
    <xsd:element name="properties">
      <xsd:complexType>
        <xsd:sequence>
          <xsd:element name="documentManagement">
            <xsd:complexType>
              <xsd:all>
                <xsd:element ref="ns2:SC"/>
                <xsd:element ref="ns2:DTM_x0020_entry"/>
                <xsd:element ref="ns2:Status"/>
                <xsd:element ref="ns2:Comments_x0020_Raised" minOccurs="0"/>
                <xsd:element ref="ns2:Comments_x0020_Implemented" minOccurs="0"/>
                <xsd:element ref="ns2:Review_x0020_Cycle_x0020_ID" minOccurs="0"/>
                <xsd:element ref="ns2:Business_x0020_Thread" minOccurs="0"/>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5999e-9790-44f9-90eb-389c7b6a54b2" elementFormDefault="qualified">
    <xsd:import namespace="http://schemas.microsoft.com/office/2006/documentManagement/types"/>
    <xsd:import namespace="http://schemas.microsoft.com/office/infopath/2007/PartnerControls"/>
    <xsd:element name="SC" ma:index="8" ma:displayName="Specific Contract" ma:description="The specific contract under which this deliverable is being submitted" ma:format="Dropdown" ma:indexed="true" ma:internalName="SC">
      <xsd:simpleType>
        <xsd:restriction base="dms:Choice">
          <xsd:enumeration value="SC01"/>
          <xsd:enumeration value="SC02"/>
          <xsd:enumeration value="SC03"/>
          <xsd:enumeration value="SC04"/>
          <xsd:enumeration value="SC05"/>
          <xsd:enumeration value="SC06"/>
          <xsd:enumeration value="SC07"/>
          <xsd:enumeration value="SC08"/>
          <xsd:enumeration value="SC09"/>
        </xsd:restriction>
      </xsd:simpleType>
    </xsd:element>
    <xsd:element name="DTM_x0020_entry" ma:index="9" ma:displayName="DTM ID" ma:decimals="0" ma:description="The DTM#" ma:indexed="true" ma:internalName="DTM_x0020_entry" ma:percentage="FALSE">
      <xsd:simpleType>
        <xsd:restriction base="dms:Number"/>
      </xsd:simpleType>
    </xsd:element>
    <xsd:element name="Status" ma:index="10" ma:displayName="Status" ma:default="Internal Review" ma:description="The status of the review cycle" ma:format="Dropdown" ma:internalName="Status">
      <xsd:simpleType>
        <xsd:restriction base="dms:Choice">
          <xsd:enumeration value="Internal Review"/>
          <xsd:enumeration value="SfR"/>
          <xsd:enumeration value="Comments Implementation"/>
          <xsd:enumeration value="SfA"/>
          <xsd:enumeration value="Accepted"/>
        </xsd:restriction>
      </xsd:simpleType>
    </xsd:element>
    <xsd:element name="Comments_x0020_Raised" ma:index="11" nillable="true" ma:displayName="Comments Raised" ma:decimals="0" ma:description="Number of comments raised during the internal review" ma:internalName="Comments_x0020_Raised">
      <xsd:simpleType>
        <xsd:restriction base="dms:Number"/>
      </xsd:simpleType>
    </xsd:element>
    <xsd:element name="Comments_x0020_Implemented" ma:index="12" nillable="true" ma:displayName="Comments Implemented" ma:decimals="0" ma:description="Number of comments implemented during the internal review cycle" ma:internalName="Comments_x0020_Implemented">
      <xsd:simpleType>
        <xsd:restriction base="dms:Number"/>
      </xsd:simpleType>
    </xsd:element>
    <xsd:element name="Review_x0020_Cycle_x0020_ID" ma:index="13" nillable="true" ma:displayName="Review Cycle ID" ma:description="Review cycle in the form of QCxxxxx" ma:internalName="Review_x0020_Cycle_x0020_ID">
      <xsd:simpleType>
        <xsd:restriction base="dms:Text">
          <xsd:maxLength value="255"/>
        </xsd:restriction>
      </xsd:simpleType>
    </xsd:element>
    <xsd:element name="Business_x0020_Thread" ma:index="14" nillable="true" ma:displayName="Business Thread" ma:description="The Business Thread (Customs, Excise, Taxation, Customs Business) or ITSM3 TES for horizontal and cross-thread deliverables" ma:format="Dropdown" ma:indexed="true" ma:internalName="Business_x0020_Thread">
      <xsd:simpleType>
        <xsd:restriction base="dms:Choice">
          <xsd:enumeration value="Excise"/>
          <xsd:enumeration value="Customs"/>
          <xsd:enumeration value="Customs Business"/>
          <xsd:enumeration value="Taxation"/>
          <xsd:enumeration value="ITSM3 TES"/>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a17e6-2d0a-41d9-896f-a1ad094b81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_x0020_Implemented xmlns="2de5999e-9790-44f9-90eb-389c7b6a54b2" xsi:nil="true"/>
    <DTM_x0020_entry xmlns="2de5999e-9790-44f9-90eb-389c7b6a54b2">1231</DTM_x0020_entry>
    <SC xmlns="2de5999e-9790-44f9-90eb-389c7b6a54b2">SC09</SC>
    <Status xmlns="2de5999e-9790-44f9-90eb-389c7b6a54b2">SfA</Status>
    <Comments_x0020_Raised xmlns="2de5999e-9790-44f9-90eb-389c7b6a54b2" xsi:nil="true"/>
    <Business_x0020_Thread xmlns="2de5999e-9790-44f9-90eb-389c7b6a54b2">Customs</Business_x0020_Thread>
    <Review_x0020_Cycle_x0020_ID xmlns="2de5999e-9790-44f9-90eb-389c7b6a54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F823D8-F53A-4592-B83F-F9F683CA1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5999e-9790-44f9-90eb-389c7b6a54b2"/>
    <ds:schemaRef ds:uri="340a17e6-2d0a-41d9-896f-a1ad094b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F87431-2774-4E17-BE38-8A579357848D}">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40a17e6-2d0a-41d9-896f-a1ad094b81cd"/>
    <ds:schemaRef ds:uri="http://schemas.microsoft.com/office/2006/documentManagement/types"/>
    <ds:schemaRef ds:uri="http://purl.org/dc/terms/"/>
    <ds:schemaRef ds:uri="2de5999e-9790-44f9-90eb-389c7b6a54b2"/>
    <ds:schemaRef ds:uri="http://purl.org/dc/dcmitype/"/>
    <ds:schemaRef ds:uri="http://www.w3.org/XML/1998/namespace"/>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6444</TotalTime>
  <Words>4859</Words>
  <Application>Microsoft Office PowerPoint</Application>
  <PresentationFormat>Widescreen</PresentationFormat>
  <Paragraphs>627</Paragraphs>
  <Slides>66</Slides>
  <Notes>60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4" baseType="lpstr">
      <vt:lpstr>Arial</vt:lpstr>
      <vt:lpstr>Calibri</vt:lpstr>
      <vt:lpstr>Segoe UI</vt:lpstr>
      <vt:lpstr>Symbol</vt:lpstr>
      <vt:lpstr>Times New Roman</vt:lpstr>
      <vt:lpstr>Wingdings</vt:lpstr>
      <vt:lpstr>Office Theme</vt:lpstr>
      <vt:lpstr>Document</vt:lpstr>
      <vt:lpstr>MON&amp;BS usage for EO Conformance Test support (NA-MON)</vt:lpstr>
      <vt:lpstr>Agenda</vt:lpstr>
      <vt:lpstr>1. The role of national service desk and national project team in EO Conformance Testing</vt:lpstr>
      <vt:lpstr>1. The role of national service desk and national project team in EO Conformance Testing</vt:lpstr>
      <vt:lpstr>1. The role of national service desk and national project team in EO Conformance Testing</vt:lpstr>
      <vt:lpstr>1. The role of national service desk and national project team in EO Conformance Testing</vt:lpstr>
      <vt:lpstr>2. The purpose of the MON user interface</vt:lpstr>
      <vt:lpstr>2. The purpose of the MON user interface</vt:lpstr>
      <vt:lpstr>2. The purpose of the MON user interface</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3. MON user interface use cases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Material for ICS2 CT for MSs</dc:title>
  <dc:creator>ITSM3 TES</dc:creator>
  <cp:lastModifiedBy>Andrej Bosak</cp:lastModifiedBy>
  <cp:revision>196</cp:revision>
  <dcterms:created xsi:type="dcterms:W3CDTF">2020-04-23T15:27:09Z</dcterms:created>
  <dcterms:modified xsi:type="dcterms:W3CDTF">2022-10-24T12:22:19Z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0x01010047D0019335EBE747B43B0F56F7DC74D4</vt:lpwstr>
  </property>
  <property fmtid="{D5CDD505-2E9C-101B-9397-08002B2CF9AE}" pid="3" name="MediaServiceImageTags">
    <vt:lpwstr/>
  </property>
</Properties>
</file>